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7F6"/>
    <a:srgbClr val="129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405C-DB92-4BB2-BC59-A094E2F5F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51FC6-C951-4172-B135-0B0529689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82054-0A63-48FA-AA0B-FAFC4F50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5DC77-B7B9-498A-BA71-B7693709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1C663-9854-4700-8847-3D6DFF3B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281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7C2C-9BDE-47E2-80C6-969E560F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47A96-5320-4980-9C14-B5736B4E7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6B9FD-367D-4E63-814C-3A608CA8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D303-71A3-4180-99DC-E53D2109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76363-9C75-4293-80EA-882920B1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182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8AAE4-AB6E-41F4-A82F-0495676547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23D0-1AA0-4F87-9C4D-68332826D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B5C66-3DFA-47A7-B722-E566A66C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FD179-F96C-4239-A8C0-417DE15D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7BEEF-A37F-4AB6-ADA2-93430CAF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856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8963-B779-4197-8B18-77873923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6761B-DD6B-4A91-AE5F-092B29B1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F3226-D756-41F1-894B-31788349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F1D0-5BC4-4A12-8ED0-8FAC41E9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D3328-E34C-475A-80EF-9681DBA0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94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BE63-919D-4B58-A1C5-4F9D4AEB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D1BE2-8D32-45D5-A4C0-1999426D8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1D9A-9A6A-49CC-A1B1-B3F3A70D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5DBF9-DF67-4EF5-A1BA-11359AE6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ABEC-C7B8-4692-ABA6-586DF85B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273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621DB-EDDA-48B3-8D45-E237D3B3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122AB-6052-4DF7-A26E-63CBF5A1D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228D4-AB8D-4CCC-941C-6D971C75F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FFF3E-1086-4782-A113-57D95A3E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64D7-90F2-4F9F-88AC-95148754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1CE4-1926-4B70-A015-1981DF5B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613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1399-AF4F-49DB-B3D4-521F70E3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FCB0-B1E6-439D-87C0-5B57C6235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05261-A67C-4091-9988-9AE76536D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C2C5C-2EBC-4D58-A0DA-5F1A9BC00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31A36-2E55-48B2-AF2D-70D800D25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390B3-2736-478B-9265-C6C0A48A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4F7E4-0B98-42B8-B9ED-E5C8762C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3393E-692C-409C-B7FA-3AA78362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290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3F38-A49F-4A56-BBD9-FC5773FC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B12D7-93BF-4CBA-A5BB-3097EA989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BBBC2-4EF1-4F39-9BCB-253D46CA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DAA21-4D24-4687-A2C8-9F764BED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076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53BA31-B085-4175-B3D1-C5A95C5D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E07949-2312-4A30-9531-0C8EA830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4C26F-F568-4125-A448-69585E2C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594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5D63A-6E54-4CB7-AA35-C9B3C5AD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2650-BCEE-4ACE-91A4-87524F275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4E144-8142-455F-923E-ED20AB54D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DC101-5B87-40AE-A4BC-1E5C591B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8A0F-41B2-450F-B84E-D3442FCF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0A70C-E24C-445D-AEB8-4F4A23D9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783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DC1A-7F63-46BF-8316-01BA1C06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F9BCA3-880C-4992-AEE1-F7C27D39B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1C9CA-5CC3-49DB-AB03-934D5B54B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96901-D701-41BB-B424-494D09CC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10283-36B4-431D-8934-DE983931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00B65-00BA-44F0-93FB-F4332E5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540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29850-5E5E-438B-ADDF-2850B061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83DB4-80AD-406D-A091-3B6377AB6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47BCC-43A6-4798-B7C7-4B993D46F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6A2B-E8D3-42E6-A052-85BA5C271010}" type="datetimeFigureOut">
              <a:rPr lang="en-IE" smtClean="0"/>
              <a:t>24/03/2022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6F16F-8DAD-4F38-825E-658D9FA60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160CD-27BA-42A9-AAF7-25762883A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79027-4F94-404A-8099-4989EC3B36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129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engagement.ie/framewor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8E17-3F0D-4160-8EA0-A3AAEF749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5F38D-9AC7-4661-BFD9-708FDAD81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3D63CCD4-16A7-4898-ACC2-80D86986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5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83F9-7ACB-4FB6-9C7E-99238863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>
                <a:solidFill>
                  <a:srgbClr val="12908C"/>
                </a:solidFill>
                <a:latin typeface="Hero New ExtraBold" panose="02000900000000000000" pitchFamily="50" charset="0"/>
              </a:rPr>
              <a:t>Case Studies of Student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87D67-7F88-4C58-AA70-B393A42FF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Hero New" panose="02000500000000000000" pitchFamily="50" charset="0"/>
              </a:rPr>
              <a:t>When preparing your case study, you should ensure that it meets the following criteria:</a:t>
            </a:r>
          </a:p>
          <a:p>
            <a:pPr marL="0" indent="0">
              <a:buNone/>
            </a:pPr>
            <a:endParaRPr lang="en-GB" sz="2000" dirty="0">
              <a:latin typeface="Hero New" panose="02000500000000000000" pitchFamily="50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Hero New" panose="02000500000000000000" pitchFamily="50" charset="0"/>
              </a:rPr>
              <a:t>The case study must demonstrate relevance to issues of student voice, student engagement in decision-making, and/or student partnership.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Hero New" panose="02000500000000000000" pitchFamily="50" charset="0"/>
              </a:rPr>
              <a:t>There must be evidence of student participation and/or student-staff collaboration in the project or initiative outlined in the case study.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Hero New" panose="02000500000000000000" pitchFamily="50" charset="0"/>
              </a:rPr>
              <a:t>The submitted case study must demonstrate evidence of reflective practice e.g. what worked well, what could have been improved, and what did participants learn that others could learn from.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>
              <a:latin typeface="Hero New" panose="02000500000000000000" pitchFamily="50" charset="0"/>
            </a:endParaRPr>
          </a:p>
          <a:p>
            <a:pPr marL="0" indent="0">
              <a:buNone/>
            </a:pPr>
            <a:r>
              <a:rPr lang="en-GB" sz="2000" dirty="0">
                <a:latin typeface="Hero New" panose="02000500000000000000" pitchFamily="50" charset="0"/>
              </a:rPr>
              <a:t>For more information on </a:t>
            </a:r>
            <a:r>
              <a:rPr lang="en-GB" sz="2000" dirty="0" err="1">
                <a:latin typeface="Hero New" panose="02000500000000000000" pitchFamily="50" charset="0"/>
              </a:rPr>
              <a:t>NStEP’s</a:t>
            </a:r>
            <a:r>
              <a:rPr lang="en-GB" sz="2000" dirty="0">
                <a:latin typeface="Hero New" panose="02000500000000000000" pitchFamily="50" charset="0"/>
              </a:rPr>
              <a:t> understanding of student voice, student engagement, and student partnership, view our </a:t>
            </a:r>
            <a:r>
              <a:rPr lang="en-GB" sz="2000" dirty="0">
                <a:latin typeface="Hero New" panose="02000500000000000000" pitchFamily="50" charset="0"/>
                <a:hlinkClick r:id="rId2"/>
              </a:rPr>
              <a:t>Steps to Partnership framework</a:t>
            </a:r>
            <a:r>
              <a:rPr lang="en-GB" sz="2000" dirty="0">
                <a:latin typeface="Hero New" panose="02000500000000000000" pitchFamily="50" charset="0"/>
              </a:rPr>
              <a:t>.</a:t>
            </a:r>
            <a:endParaRPr lang="en-IE" dirty="0">
              <a:latin typeface="Hero New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1DC0B-718A-432A-AA73-374939D29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solidFill>
                  <a:srgbClr val="12908C"/>
                </a:solidFill>
                <a:latin typeface="Hero New ExtraBold" panose="02000900000000000000" pitchFamily="50" charset="0"/>
              </a:rPr>
              <a:t>Project Title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3D8A7C8-A4CC-466A-8B91-BB3D02C653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>
                <a:latin typeface="Hero New" panose="02000500000000000000" pitchFamily="50" charset="0"/>
              </a:rPr>
              <a:t>Author(s) and Contributor(s)</a:t>
            </a:r>
          </a:p>
          <a:p>
            <a:r>
              <a:rPr lang="en-IE" dirty="0">
                <a:latin typeface="Hero New" panose="02000500000000000000" pitchFamily="50" charset="0"/>
              </a:rPr>
              <a:t>Institution or Organisation</a:t>
            </a:r>
            <a:br>
              <a:rPr lang="en-IE" dirty="0"/>
            </a:br>
            <a:endParaRPr lang="en-IE" dirty="0"/>
          </a:p>
          <a:p>
            <a:r>
              <a:rPr lang="en-IE" dirty="0">
                <a:latin typeface="Hero New Bold" panose="02000800000000000000" pitchFamily="50" charset="0"/>
              </a:rPr>
              <a:t>{Include logos}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394279B-E557-414F-992A-E8D0E3E3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8" y="665810"/>
            <a:ext cx="5243195" cy="11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3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1538-4668-4577-8D6E-160E62D7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2908C"/>
                </a:solidFill>
                <a:latin typeface="Hero New Bold" panose="02000800000000000000" pitchFamily="50" charset="0"/>
              </a:rPr>
              <a:t>Introduction and Context!</a:t>
            </a:r>
            <a:endParaRPr lang="en-IE" dirty="0">
              <a:solidFill>
                <a:srgbClr val="12908C"/>
              </a:solidFill>
              <a:latin typeface="Hero New Bold" panose="02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9832-6978-45F1-9A8C-A81053BC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>
                <a:latin typeface="Hero New" panose="02000500000000000000" pitchFamily="50" charset="0"/>
              </a:rPr>
              <a:t>Some examples of what you might include are:</a:t>
            </a:r>
            <a:br>
              <a:rPr lang="en-IE" sz="2400" dirty="0">
                <a:latin typeface="Hero New" panose="02000500000000000000" pitchFamily="50" charset="0"/>
              </a:rPr>
            </a:br>
            <a:endParaRPr lang="en-IE" sz="2400" dirty="0">
              <a:latin typeface="Hero New" panose="02000500000000000000" pitchFamily="50" charset="0"/>
            </a:endParaRPr>
          </a:p>
          <a:p>
            <a:r>
              <a:rPr lang="en-IE" sz="2400" dirty="0">
                <a:latin typeface="Hero New" panose="02000500000000000000" pitchFamily="50" charset="0"/>
              </a:rPr>
              <a:t>How did your project come about?</a:t>
            </a:r>
          </a:p>
          <a:p>
            <a:r>
              <a:rPr lang="en-IE" sz="2400" dirty="0">
                <a:latin typeface="Hero New" panose="02000500000000000000" pitchFamily="50" charset="0"/>
              </a:rPr>
              <a:t>What issues or ideas were you trying to address through student engagement or student/staff partnership in this instance?</a:t>
            </a:r>
          </a:p>
          <a:p>
            <a:r>
              <a:rPr lang="en-IE" sz="2400" dirty="0">
                <a:latin typeface="Hero New" panose="02000500000000000000" pitchFamily="50" charset="0"/>
              </a:rPr>
              <a:t>When describing the creation of the project, you might like to include examples of what worked well or needed more attention.</a:t>
            </a:r>
          </a:p>
          <a:p>
            <a:endParaRPr lang="en-IE" sz="2400" dirty="0">
              <a:latin typeface="Hero New" panose="02000500000000000000" pitchFamily="50" charset="0"/>
            </a:endParaRPr>
          </a:p>
          <a:p>
            <a:endParaRPr lang="en-IE" sz="2400" dirty="0">
              <a:latin typeface="Hero New" panose="02000500000000000000" pitchFamily="50" charset="0"/>
            </a:endParaRPr>
          </a:p>
          <a:p>
            <a:pPr marL="0" indent="0">
              <a:buNone/>
            </a:pPr>
            <a:r>
              <a:rPr lang="en-IE" sz="1800" dirty="0">
                <a:latin typeface="Hero New" panose="02000500000000000000" pitchFamily="50" charset="0"/>
              </a:rPr>
              <a:t>*Please note, these slides are just a guide! Include information that you feel is most relevant, but remember to ensure you have considered the case studies criteria.</a:t>
            </a:r>
          </a:p>
        </p:txBody>
      </p:sp>
    </p:spTree>
    <p:extLst>
      <p:ext uri="{BB962C8B-B14F-4D97-AF65-F5344CB8AC3E}">
        <p14:creationId xmlns:p14="http://schemas.microsoft.com/office/powerpoint/2010/main" val="201314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1538-4668-4577-8D6E-160E62D7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2908C"/>
                </a:solidFill>
                <a:latin typeface="Hero New Bold" panose="02000800000000000000" pitchFamily="50" charset="0"/>
              </a:rPr>
              <a:t>Research and Development</a:t>
            </a:r>
            <a:endParaRPr lang="en-IE" dirty="0">
              <a:solidFill>
                <a:srgbClr val="12908C"/>
              </a:solidFill>
              <a:latin typeface="Hero New Bold" panose="02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9832-6978-45F1-9A8C-A81053BC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Some examples of what you might include are:</a:t>
            </a:r>
            <a:b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What examples, local and international, influenced this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How were both staff and students involved in the creation of this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Demonstrable relevance to issues of student voice, student engagement in decision-making, and/or student partnership.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*Please note, these slides are just a guide! Include information that you feel is most relevant, but remember to ensure you have considered the case studies criteria.</a:t>
            </a:r>
          </a:p>
        </p:txBody>
      </p:sp>
    </p:spTree>
    <p:extLst>
      <p:ext uri="{BB962C8B-B14F-4D97-AF65-F5344CB8AC3E}">
        <p14:creationId xmlns:p14="http://schemas.microsoft.com/office/powerpoint/2010/main" val="401504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1538-4668-4577-8D6E-160E62D7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2908C"/>
                </a:solidFill>
                <a:latin typeface="Hero New Bold" panose="02000800000000000000" pitchFamily="50" charset="0"/>
              </a:rPr>
              <a:t>Actions taken during the project</a:t>
            </a:r>
            <a:endParaRPr lang="en-IE" dirty="0">
              <a:solidFill>
                <a:srgbClr val="12908C"/>
              </a:solidFill>
              <a:latin typeface="Hero New Bold" panose="02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9832-6978-45F1-9A8C-A81053BC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886" y="1825625"/>
            <a:ext cx="7471913" cy="4351338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Some examples of what you might include are:</a:t>
            </a:r>
            <a:b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What examples of good practice were carried out during this project?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400" dirty="0">
                <a:solidFill>
                  <a:prstClr val="black"/>
                </a:solidFill>
                <a:latin typeface="Hero New" panose="02000500000000000000" pitchFamily="50" charset="0"/>
              </a:rPr>
              <a:t>Include any relevant data or evidence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Include evidence of student-staff </a:t>
            </a:r>
            <a:r>
              <a:rPr lang="en-IE" sz="2400" dirty="0">
                <a:solidFill>
                  <a:prstClr val="black"/>
                </a:solidFill>
                <a:latin typeface="Hero New" panose="02000500000000000000" pitchFamily="50" charset="0"/>
              </a:rPr>
              <a:t>collaboration and student participation in project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*Please note, these slides are just a guide! Include information that you feel is most relevant, but remember to ensure you have considered the case studies criteria.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BC03B2-8769-41DA-BA05-1E3142821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392927"/>
              </p:ext>
            </p:extLst>
          </p:nvPr>
        </p:nvGraphicFramePr>
        <p:xfrm>
          <a:off x="838200" y="1825625"/>
          <a:ext cx="2871158" cy="381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579">
                  <a:extLst>
                    <a:ext uri="{9D8B030D-6E8A-4147-A177-3AD203B41FA5}">
                      <a16:colId xmlns:a16="http://schemas.microsoft.com/office/drawing/2014/main" val="3556414995"/>
                    </a:ext>
                  </a:extLst>
                </a:gridCol>
                <a:gridCol w="1435579">
                  <a:extLst>
                    <a:ext uri="{9D8B030D-6E8A-4147-A177-3AD203B41FA5}">
                      <a16:colId xmlns:a16="http://schemas.microsoft.com/office/drawing/2014/main" val="2591587925"/>
                    </a:ext>
                  </a:extLst>
                </a:gridCol>
              </a:tblGrid>
              <a:tr h="636008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Hero New" panose="02000500000000000000" pitchFamily="50" charset="0"/>
                        </a:rPr>
                        <a:t>Action</a:t>
                      </a:r>
                    </a:p>
                  </a:txBody>
                  <a:tcPr>
                    <a:solidFill>
                      <a:srgbClr val="12908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Hero New" panose="02000500000000000000" pitchFamily="50" charset="0"/>
                        </a:rPr>
                        <a:t>Brief Description</a:t>
                      </a:r>
                    </a:p>
                  </a:txBody>
                  <a:tcPr>
                    <a:solidFill>
                      <a:srgbClr val="129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17863"/>
                  </a:ext>
                </a:extLst>
              </a:tr>
              <a:tr h="636008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Hero New" panose="02000500000000000000" pitchFamily="50" charset="0"/>
                        </a:rPr>
                        <a:t>Action A</a:t>
                      </a:r>
                    </a:p>
                  </a:txBody>
                  <a:tcPr>
                    <a:solidFill>
                      <a:srgbClr val="C1F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Hero New" panose="02000500000000000000" pitchFamily="50" charset="0"/>
                      </a:endParaRPr>
                    </a:p>
                  </a:txBody>
                  <a:tcPr>
                    <a:solidFill>
                      <a:srgbClr val="C1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435"/>
                  </a:ext>
                </a:extLst>
              </a:tr>
              <a:tr h="636008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Hero New" panose="02000500000000000000" pitchFamily="50" charset="0"/>
                        </a:rPr>
                        <a:t>Action B</a:t>
                      </a:r>
                    </a:p>
                  </a:txBody>
                  <a:tcPr>
                    <a:solidFill>
                      <a:srgbClr val="C1F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Hero New" panose="02000500000000000000" pitchFamily="50" charset="0"/>
                      </a:endParaRPr>
                    </a:p>
                  </a:txBody>
                  <a:tcPr>
                    <a:solidFill>
                      <a:srgbClr val="C1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54708"/>
                  </a:ext>
                </a:extLst>
              </a:tr>
              <a:tr h="636008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Hero New" panose="02000500000000000000" pitchFamily="50" charset="0"/>
                        </a:rPr>
                        <a:t>Action C</a:t>
                      </a:r>
                    </a:p>
                  </a:txBody>
                  <a:tcPr>
                    <a:solidFill>
                      <a:srgbClr val="C1F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Hero New" panose="02000500000000000000" pitchFamily="50" charset="0"/>
                      </a:endParaRPr>
                    </a:p>
                  </a:txBody>
                  <a:tcPr>
                    <a:solidFill>
                      <a:srgbClr val="C1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304487"/>
                  </a:ext>
                </a:extLst>
              </a:tr>
              <a:tr h="636008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Hero New" panose="02000500000000000000" pitchFamily="50" charset="0"/>
                        </a:rPr>
                        <a:t>Action D</a:t>
                      </a:r>
                    </a:p>
                  </a:txBody>
                  <a:tcPr>
                    <a:solidFill>
                      <a:srgbClr val="C1F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Hero New" panose="02000500000000000000" pitchFamily="50" charset="0"/>
                      </a:endParaRPr>
                    </a:p>
                  </a:txBody>
                  <a:tcPr>
                    <a:solidFill>
                      <a:srgbClr val="C1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46682"/>
                  </a:ext>
                </a:extLst>
              </a:tr>
              <a:tr h="636008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Hero New" panose="02000500000000000000" pitchFamily="50" charset="0"/>
                        </a:rPr>
                        <a:t>Action E</a:t>
                      </a:r>
                    </a:p>
                  </a:txBody>
                  <a:tcPr>
                    <a:solidFill>
                      <a:srgbClr val="C1F7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Hero New" panose="02000500000000000000" pitchFamily="50" charset="0"/>
                      </a:endParaRPr>
                    </a:p>
                  </a:txBody>
                  <a:tcPr>
                    <a:solidFill>
                      <a:srgbClr val="C1F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8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43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1538-4668-4577-8D6E-160E62D7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2908C"/>
                </a:solidFill>
                <a:latin typeface="Hero New Bold" panose="02000800000000000000" pitchFamily="50" charset="0"/>
              </a:rPr>
              <a:t>Reflections on engagement</a:t>
            </a:r>
            <a:endParaRPr lang="en-IE" dirty="0">
              <a:solidFill>
                <a:srgbClr val="12908C"/>
              </a:solidFill>
              <a:latin typeface="Hero New Bold" panose="02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9832-6978-45F1-9A8C-A81053BC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Some examples of what you might include are:</a:t>
            </a:r>
            <a:b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Demonstrate evidence of reflective practice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2400" dirty="0">
                <a:solidFill>
                  <a:prstClr val="black"/>
                </a:solidFill>
                <a:latin typeface="Hero New" panose="02000500000000000000" pitchFamily="50" charset="0"/>
              </a:rPr>
              <a:t>What worked well during this project or initiative?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What </a:t>
            </a:r>
            <a:r>
              <a:rPr lang="en-IE" sz="2400" dirty="0">
                <a:solidFill>
                  <a:prstClr val="black"/>
                </a:solidFill>
                <a:latin typeface="Hero New" panose="02000500000000000000" pitchFamily="50" charset="0"/>
              </a:rPr>
              <a:t>could have been done differently or needed improvement?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Has</a:t>
            </a:r>
            <a:r>
              <a:rPr lang="en-IE" sz="2400" dirty="0">
                <a:solidFill>
                  <a:prstClr val="black"/>
                </a:solidFill>
                <a:latin typeface="Hero New" panose="02000500000000000000" pitchFamily="50" charset="0"/>
              </a:rPr>
              <a:t> student engagement carried on beyond the scope of the project or influenced other activities in your institution?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ro New" panose="020005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ro New" panose="02000500000000000000" pitchFamily="50" charset="0"/>
                <a:ea typeface="+mn-ea"/>
                <a:cs typeface="+mn-cs"/>
              </a:rPr>
              <a:t>*Please note, these slides are just a guide! Include information that you feel is most relevant, but remember to ensure you have considered the case studies criteria.</a:t>
            </a:r>
          </a:p>
        </p:txBody>
      </p:sp>
    </p:spTree>
    <p:extLst>
      <p:ext uri="{BB962C8B-B14F-4D97-AF65-F5344CB8AC3E}">
        <p14:creationId xmlns:p14="http://schemas.microsoft.com/office/powerpoint/2010/main" val="223984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1538-4668-4577-8D6E-160E62D7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2908C"/>
                </a:solidFill>
                <a:latin typeface="Hero New Bold" panose="02000800000000000000" pitchFamily="50" charset="0"/>
              </a:rPr>
              <a:t>Supporting evidence and references</a:t>
            </a:r>
            <a:endParaRPr lang="en-IE" dirty="0">
              <a:solidFill>
                <a:srgbClr val="12908C"/>
              </a:solidFill>
              <a:latin typeface="Hero New Bold" panose="020008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89832-6978-45F1-9A8C-A81053BCE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200" dirty="0">
                <a:effectLst/>
                <a:latin typeface="Hero New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also wish to include images, videos, links, or other supporting documentation. </a:t>
            </a:r>
            <a:endParaRPr lang="en-I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200" dirty="0">
                <a:effectLst/>
                <a:latin typeface="Hero New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ensure you reference any sources that you may have used in this case study. You are not expected to have a reference list or bibliography, but if you do use other people’s work as part of your project and/or case study, please use appropriate referencing and attribution.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dirty="0">
                <a:latin typeface="Hero New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any queries, please contact </a:t>
            </a:r>
            <a:r>
              <a:rPr lang="en-GB" sz="2000" dirty="0" err="1">
                <a:latin typeface="Hero New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NStEP</a:t>
            </a:r>
            <a:r>
              <a:rPr lang="en-GB" sz="2000" dirty="0">
                <a:latin typeface="Hero New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Student Associate, Rhiannon Kavanagh, on the following email: </a:t>
            </a:r>
            <a:r>
              <a:rPr lang="en-GB" sz="2000" b="1" dirty="0">
                <a:latin typeface="Hero New" panose="02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Rhiannon.Kavanagh@usi.ie</a:t>
            </a:r>
            <a:endParaRPr lang="en-IE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8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D5A16-7F8E-4428-AF61-D85E2DBB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53" y="1663085"/>
            <a:ext cx="7679094" cy="2852737"/>
          </a:xfrm>
        </p:spPr>
        <p:txBody>
          <a:bodyPr>
            <a:noAutofit/>
          </a:bodyPr>
          <a:lstStyle/>
          <a:p>
            <a:pPr algn="ctr"/>
            <a:r>
              <a:rPr lang="en-IE" sz="2000" b="1" dirty="0">
                <a:latin typeface="Hero New" panose="02000500000000000000" pitchFamily="50" charset="0"/>
              </a:rPr>
              <a:t>Please ensure your case study is submitted by 7</a:t>
            </a:r>
            <a:r>
              <a:rPr lang="en-IE" sz="2000" b="1" baseline="30000" dirty="0">
                <a:latin typeface="Hero New" panose="02000500000000000000" pitchFamily="50" charset="0"/>
              </a:rPr>
              <a:t>th</a:t>
            </a:r>
            <a:r>
              <a:rPr lang="en-IE" sz="2000" b="1" dirty="0">
                <a:latin typeface="Hero New" panose="02000500000000000000" pitchFamily="50" charset="0"/>
              </a:rPr>
              <a:t> June 2022 on the </a:t>
            </a:r>
            <a:r>
              <a:rPr lang="en-IE" sz="2000" b="1" dirty="0" err="1">
                <a:latin typeface="Hero New" panose="02000500000000000000" pitchFamily="50" charset="0"/>
              </a:rPr>
              <a:t>NStEP</a:t>
            </a:r>
            <a:r>
              <a:rPr lang="en-IE" sz="2000" b="1" dirty="0">
                <a:latin typeface="Hero New" panose="02000500000000000000" pitchFamily="50" charset="0"/>
              </a:rPr>
              <a:t> website.</a:t>
            </a:r>
            <a:br>
              <a:rPr lang="en-IE" sz="2000" dirty="0">
                <a:latin typeface="Hero New" panose="02000500000000000000" pitchFamily="50" charset="0"/>
              </a:rPr>
            </a:br>
            <a:br>
              <a:rPr lang="en-IE" sz="2000" dirty="0">
                <a:latin typeface="Hero New" panose="02000500000000000000" pitchFamily="50" charset="0"/>
              </a:rPr>
            </a:br>
            <a:r>
              <a:rPr lang="en-IE" sz="2000" dirty="0">
                <a:latin typeface="Hero New" panose="02000500000000000000" pitchFamily="50" charset="0"/>
              </a:rPr>
              <a:t>Case studies will be reviewed against the stated criteria before publication.</a:t>
            </a:r>
            <a:br>
              <a:rPr lang="en-IE" sz="2000" dirty="0">
                <a:latin typeface="Hero New" panose="02000500000000000000" pitchFamily="50" charset="0"/>
              </a:rPr>
            </a:br>
            <a:br>
              <a:rPr lang="en-IE" sz="2000" dirty="0">
                <a:latin typeface="Hero New" panose="02000500000000000000" pitchFamily="50" charset="0"/>
              </a:rPr>
            </a:br>
            <a:r>
              <a:rPr lang="en-IE" sz="2000" dirty="0" err="1">
                <a:latin typeface="Hero New" panose="02000500000000000000" pitchFamily="50" charset="0"/>
              </a:rPr>
              <a:t>NStEP</a:t>
            </a:r>
            <a:r>
              <a:rPr lang="en-IE" sz="2000" dirty="0">
                <a:latin typeface="Hero New" panose="02000500000000000000" pitchFamily="50" charset="0"/>
              </a:rPr>
              <a:t> will launch a new resource hub for students and staff later this year.</a:t>
            </a: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394279B-E557-414F-992A-E8D0E3E3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89" y="633231"/>
            <a:ext cx="5243220" cy="119699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9E56FCC-8891-4B5D-B6C6-ED1C06AD4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81" y="5467740"/>
            <a:ext cx="3229804" cy="577776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C0F1D4-0B5E-46D9-B6B9-E7DEB32D7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61" y="5373262"/>
            <a:ext cx="2948957" cy="672254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AAFCD10E-FD77-49E7-A234-96246723F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20" y="4947177"/>
            <a:ext cx="2326159" cy="153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95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656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Hero New</vt:lpstr>
      <vt:lpstr>Hero New Bold</vt:lpstr>
      <vt:lpstr>Hero New ExtraBold</vt:lpstr>
      <vt:lpstr>Office Theme</vt:lpstr>
      <vt:lpstr>PowerPoint Presentation</vt:lpstr>
      <vt:lpstr>Case Studies of Student Engagement</vt:lpstr>
      <vt:lpstr>Project Title</vt:lpstr>
      <vt:lpstr>Introduction and Context!</vt:lpstr>
      <vt:lpstr>Research and Development</vt:lpstr>
      <vt:lpstr>Actions taken during the project</vt:lpstr>
      <vt:lpstr>Reflections on engagement</vt:lpstr>
      <vt:lpstr>Supporting evidence and references</vt:lpstr>
      <vt:lpstr>Please ensure your case study is submitted by 7th June 2022 on the NStEP website.  Case studies will be reviewed against the stated criteria before publication.  NStEP will launch a new resource hub for students and staff later this year.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Oisín Hassan</dc:creator>
  <cp:lastModifiedBy>Oisín Hassan</cp:lastModifiedBy>
  <cp:revision>3</cp:revision>
  <dcterms:created xsi:type="dcterms:W3CDTF">2022-03-24T19:22:46Z</dcterms:created>
  <dcterms:modified xsi:type="dcterms:W3CDTF">2022-03-24T20:33:56Z</dcterms:modified>
</cp:coreProperties>
</file>