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62" r:id="rId4"/>
    <p:sldId id="258" r:id="rId5"/>
    <p:sldId id="259" r:id="rId6"/>
    <p:sldId id="260" r:id="rId7"/>
    <p:sldId id="271" r:id="rId8"/>
    <p:sldId id="261" r:id="rId9"/>
    <p:sldId id="264" r:id="rId10"/>
    <p:sldId id="263"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6"/>
    <p:restoredTop sz="94662"/>
  </p:normalViewPr>
  <p:slideViewPr>
    <p:cSldViewPr snapToGrid="0" snapToObjects="1">
      <p:cViewPr varScale="1">
        <p:scale>
          <a:sx n="81" d="100"/>
          <a:sy n="81" d="100"/>
        </p:scale>
        <p:origin x="200"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FF6F32-DB6B-4050-8E83-DD32A56E938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60FC76E-B0F4-4FDD-873C-FCA78504981C}">
      <dgm:prSet/>
      <dgm:spPr/>
      <dgm:t>
        <a:bodyPr/>
        <a:lstStyle/>
        <a:p>
          <a:r>
            <a:rPr lang="en-US"/>
            <a:t>PhD Student </a:t>
          </a:r>
        </a:p>
      </dgm:t>
    </dgm:pt>
    <dgm:pt modelId="{FE16732F-BB2D-4BC0-B368-EE878E8321F4}" type="parTrans" cxnId="{A005FFF8-02E7-4212-9BDD-35512A7FFBA5}">
      <dgm:prSet/>
      <dgm:spPr/>
      <dgm:t>
        <a:bodyPr/>
        <a:lstStyle/>
        <a:p>
          <a:endParaRPr lang="en-US"/>
        </a:p>
      </dgm:t>
    </dgm:pt>
    <dgm:pt modelId="{19A5E5B7-85B7-40A6-9623-3C095D693F7F}" type="sibTrans" cxnId="{A005FFF8-02E7-4212-9BDD-35512A7FFBA5}">
      <dgm:prSet/>
      <dgm:spPr/>
      <dgm:t>
        <a:bodyPr/>
        <a:lstStyle/>
        <a:p>
          <a:endParaRPr lang="en-US"/>
        </a:p>
      </dgm:t>
    </dgm:pt>
    <dgm:pt modelId="{73BE61EF-5626-4AC3-8D48-4D9BF49F8D07}">
      <dgm:prSet/>
      <dgm:spPr/>
      <dgm:t>
        <a:bodyPr/>
        <a:lstStyle/>
        <a:p>
          <a:r>
            <a:rPr lang="en-US"/>
            <a:t>NStEP Student Trainer</a:t>
          </a:r>
        </a:p>
      </dgm:t>
    </dgm:pt>
    <dgm:pt modelId="{93CF5C75-119C-49BD-8BF8-25480F2BAAFA}" type="parTrans" cxnId="{EA447C6D-4316-4613-95CC-CCEFC584DE55}">
      <dgm:prSet/>
      <dgm:spPr/>
      <dgm:t>
        <a:bodyPr/>
        <a:lstStyle/>
        <a:p>
          <a:endParaRPr lang="en-US"/>
        </a:p>
      </dgm:t>
    </dgm:pt>
    <dgm:pt modelId="{E76672F6-486B-4BF2-BF79-187E45CCFD38}" type="sibTrans" cxnId="{EA447C6D-4316-4613-95CC-CCEFC584DE55}">
      <dgm:prSet/>
      <dgm:spPr/>
      <dgm:t>
        <a:bodyPr/>
        <a:lstStyle/>
        <a:p>
          <a:endParaRPr lang="en-US"/>
        </a:p>
      </dgm:t>
    </dgm:pt>
    <dgm:pt modelId="{0AC7F58E-DB55-4FB8-9505-14484B9761B2}">
      <dgm:prSet/>
      <dgm:spPr/>
      <dgm:t>
        <a:bodyPr/>
        <a:lstStyle/>
        <a:p>
          <a:r>
            <a:rPr lang="en-US"/>
            <a:t>Student partner – Inclusive Teaching &amp; Learning</a:t>
          </a:r>
        </a:p>
      </dgm:t>
    </dgm:pt>
    <dgm:pt modelId="{E95674D7-AC59-4376-8691-5B6C40CA4DF9}" type="parTrans" cxnId="{DC7167C4-264A-4087-AA08-C79CDBCA7911}">
      <dgm:prSet/>
      <dgm:spPr/>
      <dgm:t>
        <a:bodyPr/>
        <a:lstStyle/>
        <a:p>
          <a:endParaRPr lang="en-US"/>
        </a:p>
      </dgm:t>
    </dgm:pt>
    <dgm:pt modelId="{2D8AF0EE-0757-4BDF-97E8-76766CBF5088}" type="sibTrans" cxnId="{DC7167C4-264A-4087-AA08-C79CDBCA7911}">
      <dgm:prSet/>
      <dgm:spPr/>
      <dgm:t>
        <a:bodyPr/>
        <a:lstStyle/>
        <a:p>
          <a:endParaRPr lang="en-US"/>
        </a:p>
      </dgm:t>
    </dgm:pt>
    <dgm:pt modelId="{D1898476-8880-440F-8FF2-EDDA66677F46}">
      <dgm:prSet/>
      <dgm:spPr/>
      <dgm:t>
        <a:bodyPr/>
        <a:lstStyle/>
        <a:p>
          <a:r>
            <a:rPr lang="en-US"/>
            <a:t>Former SU Education Officer – NUI Galway</a:t>
          </a:r>
        </a:p>
      </dgm:t>
    </dgm:pt>
    <dgm:pt modelId="{C1E9B5EC-6B3E-495C-8286-CE9384715E72}" type="parTrans" cxnId="{35BD0DD1-76BA-45B2-9B2A-C91324240118}">
      <dgm:prSet/>
      <dgm:spPr/>
      <dgm:t>
        <a:bodyPr/>
        <a:lstStyle/>
        <a:p>
          <a:endParaRPr lang="en-US"/>
        </a:p>
      </dgm:t>
    </dgm:pt>
    <dgm:pt modelId="{A4EDC3F1-CCA8-4B40-8724-A9FD74EF169F}" type="sibTrans" cxnId="{35BD0DD1-76BA-45B2-9B2A-C91324240118}">
      <dgm:prSet/>
      <dgm:spPr/>
      <dgm:t>
        <a:bodyPr/>
        <a:lstStyle/>
        <a:p>
          <a:endParaRPr lang="en-US"/>
        </a:p>
      </dgm:t>
    </dgm:pt>
    <dgm:pt modelId="{1F5F5189-ADED-B541-ADEB-988205A3F198}">
      <dgm:prSet/>
      <dgm:spPr/>
      <dgm:t>
        <a:bodyPr/>
        <a:lstStyle/>
        <a:p>
          <a:r>
            <a:rPr lang="en-GB" dirty="0"/>
            <a:t>Patient Advocate in Research</a:t>
          </a:r>
        </a:p>
      </dgm:t>
    </dgm:pt>
    <dgm:pt modelId="{EF597092-33F1-8C4F-986B-D87D2A258831}" type="parTrans" cxnId="{6E90E99D-52F5-1947-9A98-A24DFFADECA1}">
      <dgm:prSet/>
      <dgm:spPr/>
      <dgm:t>
        <a:bodyPr/>
        <a:lstStyle/>
        <a:p>
          <a:endParaRPr lang="en-GB"/>
        </a:p>
      </dgm:t>
    </dgm:pt>
    <dgm:pt modelId="{EB5B2A28-9BDE-D142-9884-382B185D1D88}" type="sibTrans" cxnId="{6E90E99D-52F5-1947-9A98-A24DFFADECA1}">
      <dgm:prSet/>
      <dgm:spPr/>
      <dgm:t>
        <a:bodyPr/>
        <a:lstStyle/>
        <a:p>
          <a:endParaRPr lang="en-GB"/>
        </a:p>
      </dgm:t>
    </dgm:pt>
    <dgm:pt modelId="{22BD1458-BAD3-A249-AC5E-67D42F3D224F}" type="pres">
      <dgm:prSet presAssocID="{E6FF6F32-DB6B-4050-8E83-DD32A56E9389}" presName="linear" presStyleCnt="0">
        <dgm:presLayoutVars>
          <dgm:animLvl val="lvl"/>
          <dgm:resizeHandles val="exact"/>
        </dgm:presLayoutVars>
      </dgm:prSet>
      <dgm:spPr/>
    </dgm:pt>
    <dgm:pt modelId="{439A25DA-268B-AB4E-BDD6-694F6FC4AC1A}" type="pres">
      <dgm:prSet presAssocID="{460FC76E-B0F4-4FDD-873C-FCA78504981C}" presName="parentText" presStyleLbl="node1" presStyleIdx="0" presStyleCnt="5">
        <dgm:presLayoutVars>
          <dgm:chMax val="0"/>
          <dgm:bulletEnabled val="1"/>
        </dgm:presLayoutVars>
      </dgm:prSet>
      <dgm:spPr/>
    </dgm:pt>
    <dgm:pt modelId="{29CF9F74-4C91-9944-9C1D-5F111E7FB322}" type="pres">
      <dgm:prSet presAssocID="{19A5E5B7-85B7-40A6-9623-3C095D693F7F}" presName="spacer" presStyleCnt="0"/>
      <dgm:spPr/>
    </dgm:pt>
    <dgm:pt modelId="{DE0A9750-7B63-DF4E-BE5A-09DA117FA743}" type="pres">
      <dgm:prSet presAssocID="{73BE61EF-5626-4AC3-8D48-4D9BF49F8D07}" presName="parentText" presStyleLbl="node1" presStyleIdx="1" presStyleCnt="5">
        <dgm:presLayoutVars>
          <dgm:chMax val="0"/>
          <dgm:bulletEnabled val="1"/>
        </dgm:presLayoutVars>
      </dgm:prSet>
      <dgm:spPr/>
    </dgm:pt>
    <dgm:pt modelId="{01F1FF0B-9C1C-314B-AEF7-C82B9A8FB147}" type="pres">
      <dgm:prSet presAssocID="{E76672F6-486B-4BF2-BF79-187E45CCFD38}" presName="spacer" presStyleCnt="0"/>
      <dgm:spPr/>
    </dgm:pt>
    <dgm:pt modelId="{622ED90B-9634-4D45-9008-AF42A6E579F5}" type="pres">
      <dgm:prSet presAssocID="{0AC7F58E-DB55-4FB8-9505-14484B9761B2}" presName="parentText" presStyleLbl="node1" presStyleIdx="2" presStyleCnt="5">
        <dgm:presLayoutVars>
          <dgm:chMax val="0"/>
          <dgm:bulletEnabled val="1"/>
        </dgm:presLayoutVars>
      </dgm:prSet>
      <dgm:spPr/>
    </dgm:pt>
    <dgm:pt modelId="{8A0552B4-6E1B-9F45-8CBF-84D81A94F702}" type="pres">
      <dgm:prSet presAssocID="{2D8AF0EE-0757-4BDF-97E8-76766CBF5088}" presName="spacer" presStyleCnt="0"/>
      <dgm:spPr/>
    </dgm:pt>
    <dgm:pt modelId="{1EDD0523-CFB6-7E41-8142-D468F875C6E5}" type="pres">
      <dgm:prSet presAssocID="{D1898476-8880-440F-8FF2-EDDA66677F46}" presName="parentText" presStyleLbl="node1" presStyleIdx="3" presStyleCnt="5">
        <dgm:presLayoutVars>
          <dgm:chMax val="0"/>
          <dgm:bulletEnabled val="1"/>
        </dgm:presLayoutVars>
      </dgm:prSet>
      <dgm:spPr/>
    </dgm:pt>
    <dgm:pt modelId="{058B2A8B-240F-7148-8150-26FAE5E7BEF8}" type="pres">
      <dgm:prSet presAssocID="{A4EDC3F1-CCA8-4B40-8724-A9FD74EF169F}" presName="spacer" presStyleCnt="0"/>
      <dgm:spPr/>
    </dgm:pt>
    <dgm:pt modelId="{F0F741FC-F22F-4543-85E4-015E4B5D5020}" type="pres">
      <dgm:prSet presAssocID="{1F5F5189-ADED-B541-ADEB-988205A3F198}" presName="parentText" presStyleLbl="node1" presStyleIdx="4" presStyleCnt="5">
        <dgm:presLayoutVars>
          <dgm:chMax val="0"/>
          <dgm:bulletEnabled val="1"/>
        </dgm:presLayoutVars>
      </dgm:prSet>
      <dgm:spPr/>
    </dgm:pt>
  </dgm:ptLst>
  <dgm:cxnLst>
    <dgm:cxn modelId="{6173D113-0C4F-3744-9DB0-DC9C16F19A8B}" type="presOf" srcId="{D1898476-8880-440F-8FF2-EDDA66677F46}" destId="{1EDD0523-CFB6-7E41-8142-D468F875C6E5}" srcOrd="0" destOrd="0" presId="urn:microsoft.com/office/officeart/2005/8/layout/vList2"/>
    <dgm:cxn modelId="{2D370E1E-7B2C-EC41-92CC-5F3C9A649511}" type="presOf" srcId="{460FC76E-B0F4-4FDD-873C-FCA78504981C}" destId="{439A25DA-268B-AB4E-BDD6-694F6FC4AC1A}" srcOrd="0" destOrd="0" presId="urn:microsoft.com/office/officeart/2005/8/layout/vList2"/>
    <dgm:cxn modelId="{4714AA2F-524E-1D4D-8E83-3FDA220F9E7C}" type="presOf" srcId="{73BE61EF-5626-4AC3-8D48-4D9BF49F8D07}" destId="{DE0A9750-7B63-DF4E-BE5A-09DA117FA743}" srcOrd="0" destOrd="0" presId="urn:microsoft.com/office/officeart/2005/8/layout/vList2"/>
    <dgm:cxn modelId="{EA447C6D-4316-4613-95CC-CCEFC584DE55}" srcId="{E6FF6F32-DB6B-4050-8E83-DD32A56E9389}" destId="{73BE61EF-5626-4AC3-8D48-4D9BF49F8D07}" srcOrd="1" destOrd="0" parTransId="{93CF5C75-119C-49BD-8BF8-25480F2BAAFA}" sibTransId="{E76672F6-486B-4BF2-BF79-187E45CCFD38}"/>
    <dgm:cxn modelId="{344C777A-ACA2-B941-A9D4-86DDEF6D080B}" type="presOf" srcId="{1F5F5189-ADED-B541-ADEB-988205A3F198}" destId="{F0F741FC-F22F-4543-85E4-015E4B5D5020}" srcOrd="0" destOrd="0" presId="urn:microsoft.com/office/officeart/2005/8/layout/vList2"/>
    <dgm:cxn modelId="{6E90E99D-52F5-1947-9A98-A24DFFADECA1}" srcId="{E6FF6F32-DB6B-4050-8E83-DD32A56E9389}" destId="{1F5F5189-ADED-B541-ADEB-988205A3F198}" srcOrd="4" destOrd="0" parTransId="{EF597092-33F1-8C4F-986B-D87D2A258831}" sibTransId="{EB5B2A28-9BDE-D142-9884-382B185D1D88}"/>
    <dgm:cxn modelId="{DC7167C4-264A-4087-AA08-C79CDBCA7911}" srcId="{E6FF6F32-DB6B-4050-8E83-DD32A56E9389}" destId="{0AC7F58E-DB55-4FB8-9505-14484B9761B2}" srcOrd="2" destOrd="0" parTransId="{E95674D7-AC59-4376-8691-5B6C40CA4DF9}" sibTransId="{2D8AF0EE-0757-4BDF-97E8-76766CBF5088}"/>
    <dgm:cxn modelId="{04BFDCCB-83D9-CE44-BF1B-9DD09F16A712}" type="presOf" srcId="{0AC7F58E-DB55-4FB8-9505-14484B9761B2}" destId="{622ED90B-9634-4D45-9008-AF42A6E579F5}" srcOrd="0" destOrd="0" presId="urn:microsoft.com/office/officeart/2005/8/layout/vList2"/>
    <dgm:cxn modelId="{35BD0DD1-76BA-45B2-9B2A-C91324240118}" srcId="{E6FF6F32-DB6B-4050-8E83-DD32A56E9389}" destId="{D1898476-8880-440F-8FF2-EDDA66677F46}" srcOrd="3" destOrd="0" parTransId="{C1E9B5EC-6B3E-495C-8286-CE9384715E72}" sibTransId="{A4EDC3F1-CCA8-4B40-8724-A9FD74EF169F}"/>
    <dgm:cxn modelId="{B34DBDDF-F636-EB46-948D-ACFAFFB8C876}" type="presOf" srcId="{E6FF6F32-DB6B-4050-8E83-DD32A56E9389}" destId="{22BD1458-BAD3-A249-AC5E-67D42F3D224F}" srcOrd="0" destOrd="0" presId="urn:microsoft.com/office/officeart/2005/8/layout/vList2"/>
    <dgm:cxn modelId="{A005FFF8-02E7-4212-9BDD-35512A7FFBA5}" srcId="{E6FF6F32-DB6B-4050-8E83-DD32A56E9389}" destId="{460FC76E-B0F4-4FDD-873C-FCA78504981C}" srcOrd="0" destOrd="0" parTransId="{FE16732F-BB2D-4BC0-B368-EE878E8321F4}" sibTransId="{19A5E5B7-85B7-40A6-9623-3C095D693F7F}"/>
    <dgm:cxn modelId="{814CFC0A-A009-A545-A9EF-7EE9D01DE19F}" type="presParOf" srcId="{22BD1458-BAD3-A249-AC5E-67D42F3D224F}" destId="{439A25DA-268B-AB4E-BDD6-694F6FC4AC1A}" srcOrd="0" destOrd="0" presId="urn:microsoft.com/office/officeart/2005/8/layout/vList2"/>
    <dgm:cxn modelId="{58647502-4268-5E46-92CE-A9AFAFE4D770}" type="presParOf" srcId="{22BD1458-BAD3-A249-AC5E-67D42F3D224F}" destId="{29CF9F74-4C91-9944-9C1D-5F111E7FB322}" srcOrd="1" destOrd="0" presId="urn:microsoft.com/office/officeart/2005/8/layout/vList2"/>
    <dgm:cxn modelId="{3EEDFA31-CA7F-6D46-A606-1444A9B338C0}" type="presParOf" srcId="{22BD1458-BAD3-A249-AC5E-67D42F3D224F}" destId="{DE0A9750-7B63-DF4E-BE5A-09DA117FA743}" srcOrd="2" destOrd="0" presId="urn:microsoft.com/office/officeart/2005/8/layout/vList2"/>
    <dgm:cxn modelId="{B3E4D97F-C8B3-9B46-99F3-4BADE7E39490}" type="presParOf" srcId="{22BD1458-BAD3-A249-AC5E-67D42F3D224F}" destId="{01F1FF0B-9C1C-314B-AEF7-C82B9A8FB147}" srcOrd="3" destOrd="0" presId="urn:microsoft.com/office/officeart/2005/8/layout/vList2"/>
    <dgm:cxn modelId="{2F280A0F-D08A-E14F-B38E-057C20A17EA8}" type="presParOf" srcId="{22BD1458-BAD3-A249-AC5E-67D42F3D224F}" destId="{622ED90B-9634-4D45-9008-AF42A6E579F5}" srcOrd="4" destOrd="0" presId="urn:microsoft.com/office/officeart/2005/8/layout/vList2"/>
    <dgm:cxn modelId="{BE065914-A1CB-4E4B-BA6E-45CCFB6CD515}" type="presParOf" srcId="{22BD1458-BAD3-A249-AC5E-67D42F3D224F}" destId="{8A0552B4-6E1B-9F45-8CBF-84D81A94F702}" srcOrd="5" destOrd="0" presId="urn:microsoft.com/office/officeart/2005/8/layout/vList2"/>
    <dgm:cxn modelId="{C7D196AE-091C-884F-AAEA-D55000CC0BCC}" type="presParOf" srcId="{22BD1458-BAD3-A249-AC5E-67D42F3D224F}" destId="{1EDD0523-CFB6-7E41-8142-D468F875C6E5}" srcOrd="6" destOrd="0" presId="urn:microsoft.com/office/officeart/2005/8/layout/vList2"/>
    <dgm:cxn modelId="{1BDCD0F0-F0FD-A847-8EAC-030C4D66B1E5}" type="presParOf" srcId="{22BD1458-BAD3-A249-AC5E-67D42F3D224F}" destId="{058B2A8B-240F-7148-8150-26FAE5E7BEF8}" srcOrd="7" destOrd="0" presId="urn:microsoft.com/office/officeart/2005/8/layout/vList2"/>
    <dgm:cxn modelId="{5B3E643D-5EB2-4E45-A2F6-FD0C1E8B73A1}" type="presParOf" srcId="{22BD1458-BAD3-A249-AC5E-67D42F3D224F}" destId="{F0F741FC-F22F-4543-85E4-015E4B5D5020}"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A25DA-268B-AB4E-BDD6-694F6FC4AC1A}">
      <dsp:nvSpPr>
        <dsp:cNvPr id="0" name=""/>
        <dsp:cNvSpPr/>
      </dsp:nvSpPr>
      <dsp:spPr>
        <a:xfrm>
          <a:off x="0" y="55860"/>
          <a:ext cx="5626542" cy="10725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PhD Student </a:t>
          </a:r>
        </a:p>
      </dsp:txBody>
      <dsp:txXfrm>
        <a:off x="52359" y="108219"/>
        <a:ext cx="5521824" cy="967861"/>
      </dsp:txXfrm>
    </dsp:sp>
    <dsp:sp modelId="{DE0A9750-7B63-DF4E-BE5A-09DA117FA743}">
      <dsp:nvSpPr>
        <dsp:cNvPr id="0" name=""/>
        <dsp:cNvSpPr/>
      </dsp:nvSpPr>
      <dsp:spPr>
        <a:xfrm>
          <a:off x="0" y="1206200"/>
          <a:ext cx="5626542" cy="1072579"/>
        </a:xfrm>
        <a:prstGeom prst="roundRect">
          <a:avLst/>
        </a:prstGeom>
        <a:solidFill>
          <a:schemeClr val="accent2">
            <a:hueOff val="-381808"/>
            <a:satOff val="-1684"/>
            <a:lumOff val="1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NStEP Student Trainer</a:t>
          </a:r>
        </a:p>
      </dsp:txBody>
      <dsp:txXfrm>
        <a:off x="52359" y="1258559"/>
        <a:ext cx="5521824" cy="967861"/>
      </dsp:txXfrm>
    </dsp:sp>
    <dsp:sp modelId="{622ED90B-9634-4D45-9008-AF42A6E579F5}">
      <dsp:nvSpPr>
        <dsp:cNvPr id="0" name=""/>
        <dsp:cNvSpPr/>
      </dsp:nvSpPr>
      <dsp:spPr>
        <a:xfrm>
          <a:off x="0" y="2356539"/>
          <a:ext cx="5626542" cy="1072579"/>
        </a:xfrm>
        <a:prstGeom prst="roundRect">
          <a:avLst/>
        </a:prstGeom>
        <a:solidFill>
          <a:schemeClr val="accent2">
            <a:hueOff val="-763617"/>
            <a:satOff val="-3369"/>
            <a:lumOff val="2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Student partner – Inclusive Teaching &amp; Learning</a:t>
          </a:r>
        </a:p>
      </dsp:txBody>
      <dsp:txXfrm>
        <a:off x="52359" y="2408898"/>
        <a:ext cx="5521824" cy="967861"/>
      </dsp:txXfrm>
    </dsp:sp>
    <dsp:sp modelId="{1EDD0523-CFB6-7E41-8142-D468F875C6E5}">
      <dsp:nvSpPr>
        <dsp:cNvPr id="0" name=""/>
        <dsp:cNvSpPr/>
      </dsp:nvSpPr>
      <dsp:spPr>
        <a:xfrm>
          <a:off x="0" y="3506878"/>
          <a:ext cx="5626542" cy="1072579"/>
        </a:xfrm>
        <a:prstGeom prst="roundRect">
          <a:avLst/>
        </a:prstGeom>
        <a:solidFill>
          <a:schemeClr val="accent2">
            <a:hueOff val="-1145425"/>
            <a:satOff val="-5053"/>
            <a:lumOff val="4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Former SU Education Officer – NUI Galway</a:t>
          </a:r>
        </a:p>
      </dsp:txBody>
      <dsp:txXfrm>
        <a:off x="52359" y="3559237"/>
        <a:ext cx="5521824" cy="967861"/>
      </dsp:txXfrm>
    </dsp:sp>
    <dsp:sp modelId="{F0F741FC-F22F-4543-85E4-015E4B5D5020}">
      <dsp:nvSpPr>
        <dsp:cNvPr id="0" name=""/>
        <dsp:cNvSpPr/>
      </dsp:nvSpPr>
      <dsp:spPr>
        <a:xfrm>
          <a:off x="0" y="4657217"/>
          <a:ext cx="5626542" cy="1072579"/>
        </a:xfrm>
        <a:prstGeom prst="roundRect">
          <a:avLst/>
        </a:prstGeom>
        <a:solidFill>
          <a:schemeClr val="accent2">
            <a:hueOff val="-1527233"/>
            <a:satOff val="-6737"/>
            <a:lumOff val="5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Patient Advocate in Research</a:t>
          </a:r>
        </a:p>
      </dsp:txBody>
      <dsp:txXfrm>
        <a:off x="52359" y="4709576"/>
        <a:ext cx="5521824" cy="9678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3/10/22</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7747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3/10/22</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4624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3/10/22</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0520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3/10/22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1825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3/10/22</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1008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3/10/22</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959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3/10/22</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8130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3/10/22</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49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3/10/22</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5734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3/10/22</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53326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3/10/22</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456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3/10/22</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404702637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88" r:id="rId7"/>
    <p:sldLayoutId id="2147483689" r:id="rId8"/>
    <p:sldLayoutId id="2147483690" r:id="rId9"/>
    <p:sldLayoutId id="2147483691" r:id="rId10"/>
    <p:sldLayoutId id="2147483698"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descr="Origami white butterflies">
            <a:extLst>
              <a:ext uri="{FF2B5EF4-FFF2-40B4-BE49-F238E27FC236}">
                <a16:creationId xmlns:a16="http://schemas.microsoft.com/office/drawing/2014/main" id="{6AAD2B42-230E-4B3F-AC0A-0D422971B0F2}"/>
              </a:ext>
            </a:extLst>
          </p:cNvPr>
          <p:cNvPicPr>
            <a:picLocks noChangeAspect="1"/>
          </p:cNvPicPr>
          <p:nvPr/>
        </p:nvPicPr>
        <p:blipFill rotWithShape="1">
          <a:blip r:embed="rId2">
            <a:alphaModFix amt="60000"/>
          </a:blip>
          <a:srcRect t="15410" r="-1" b="-1"/>
          <a:stretch/>
        </p:blipFill>
        <p:spPr>
          <a:xfrm>
            <a:off x="3048" y="10"/>
            <a:ext cx="12188952" cy="6856614"/>
          </a:xfrm>
          <a:prstGeom prst="rect">
            <a:avLst/>
          </a:prstGeom>
        </p:spPr>
      </p:pic>
      <p:sp>
        <p:nvSpPr>
          <p:cNvPr id="2" name="Title 1">
            <a:extLst>
              <a:ext uri="{FF2B5EF4-FFF2-40B4-BE49-F238E27FC236}">
                <a16:creationId xmlns:a16="http://schemas.microsoft.com/office/drawing/2014/main" id="{2201BCA9-C91C-B44E-96CA-A2089A8769B7}"/>
              </a:ext>
            </a:extLst>
          </p:cNvPr>
          <p:cNvSpPr>
            <a:spLocks noGrp="1"/>
          </p:cNvSpPr>
          <p:nvPr>
            <p:ph type="ctrTitle"/>
          </p:nvPr>
        </p:nvSpPr>
        <p:spPr>
          <a:xfrm>
            <a:off x="996275" y="744909"/>
            <a:ext cx="10190071" cy="3145855"/>
          </a:xfrm>
        </p:spPr>
        <p:txBody>
          <a:bodyPr anchor="b">
            <a:normAutofit/>
          </a:bodyPr>
          <a:lstStyle/>
          <a:p>
            <a:r>
              <a:rPr lang="en-US" sz="5200" dirty="0">
                <a:solidFill>
                  <a:srgbClr val="FFFFFF"/>
                </a:solidFill>
              </a:rPr>
              <a:t>Lessons Learned &amp; How to have your voice heard as a student partner in Research </a:t>
            </a:r>
          </a:p>
        </p:txBody>
      </p:sp>
      <p:sp>
        <p:nvSpPr>
          <p:cNvPr id="3" name="Subtitle 2">
            <a:extLst>
              <a:ext uri="{FF2B5EF4-FFF2-40B4-BE49-F238E27FC236}">
                <a16:creationId xmlns:a16="http://schemas.microsoft.com/office/drawing/2014/main" id="{25AF78F9-F3BC-0B48-82B7-25B9A3F5C758}"/>
              </a:ext>
            </a:extLst>
          </p:cNvPr>
          <p:cNvSpPr>
            <a:spLocks noGrp="1"/>
          </p:cNvSpPr>
          <p:nvPr>
            <p:ph type="subTitle" idx="1"/>
          </p:nvPr>
        </p:nvSpPr>
        <p:spPr>
          <a:xfrm>
            <a:off x="1218708" y="4069780"/>
            <a:ext cx="9781327" cy="2056617"/>
          </a:xfrm>
        </p:spPr>
        <p:txBody>
          <a:bodyPr anchor="t">
            <a:normAutofit/>
          </a:bodyPr>
          <a:lstStyle/>
          <a:p>
            <a:r>
              <a:rPr lang="en-US" sz="2200" dirty="0">
                <a:solidFill>
                  <a:srgbClr val="FFFFFF"/>
                </a:solidFill>
              </a:rPr>
              <a:t>Cameron Keighron, </a:t>
            </a:r>
            <a:r>
              <a:rPr lang="en-US" sz="2200" dirty="0" err="1">
                <a:solidFill>
                  <a:srgbClr val="FFFFFF"/>
                </a:solidFill>
              </a:rPr>
              <a:t>NStEP</a:t>
            </a:r>
            <a:r>
              <a:rPr lang="en-US" sz="2200" dirty="0">
                <a:solidFill>
                  <a:srgbClr val="FFFFFF"/>
                </a:solidFill>
              </a:rPr>
              <a:t> Student Summit 2022</a:t>
            </a:r>
          </a:p>
        </p:txBody>
      </p:sp>
    </p:spTree>
    <p:extLst>
      <p:ext uri="{BB962C8B-B14F-4D97-AF65-F5344CB8AC3E}">
        <p14:creationId xmlns:p14="http://schemas.microsoft.com/office/powerpoint/2010/main" val="374695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4A526-22EA-2647-BC15-A1333EF8E8AD}"/>
              </a:ext>
            </a:extLst>
          </p:cNvPr>
          <p:cNvSpPr>
            <a:spLocks noGrp="1"/>
          </p:cNvSpPr>
          <p:nvPr>
            <p:ph type="title"/>
          </p:nvPr>
        </p:nvSpPr>
        <p:spPr/>
        <p:txBody>
          <a:bodyPr/>
          <a:lstStyle/>
          <a:p>
            <a:r>
              <a:rPr lang="en-US" dirty="0"/>
              <a:t>Lesson 3: Student Opportunities</a:t>
            </a:r>
          </a:p>
        </p:txBody>
      </p:sp>
      <p:sp>
        <p:nvSpPr>
          <p:cNvPr id="3" name="Content Placeholder 2">
            <a:extLst>
              <a:ext uri="{FF2B5EF4-FFF2-40B4-BE49-F238E27FC236}">
                <a16:creationId xmlns:a16="http://schemas.microsoft.com/office/drawing/2014/main" id="{DF465213-7840-7A46-ADA6-77D91BBBFF9F}"/>
              </a:ext>
            </a:extLst>
          </p:cNvPr>
          <p:cNvSpPr>
            <a:spLocks noGrp="1"/>
          </p:cNvSpPr>
          <p:nvPr>
            <p:ph idx="1"/>
          </p:nvPr>
        </p:nvSpPr>
        <p:spPr/>
        <p:txBody>
          <a:bodyPr>
            <a:normAutofit fontScale="92500"/>
          </a:bodyPr>
          <a:lstStyle/>
          <a:p>
            <a:r>
              <a:rPr lang="en-US" dirty="0"/>
              <a:t>Not all students was to be project leads, or student partners, and it’s important to create opportunities for engagement in many ways. </a:t>
            </a:r>
          </a:p>
          <a:p>
            <a:endParaRPr lang="en-US" dirty="0"/>
          </a:p>
          <a:p>
            <a:pPr marL="0" indent="0">
              <a:buNone/>
            </a:pPr>
            <a:r>
              <a:rPr lang="en-US" dirty="0"/>
              <a:t>Tips:</a:t>
            </a:r>
          </a:p>
          <a:p>
            <a:pPr marL="514350" indent="-514350">
              <a:buAutoNum type="arabicPeriod"/>
            </a:pPr>
            <a:r>
              <a:rPr lang="en-US" dirty="0"/>
              <a:t>Design multiple ways of engagement – surveys, focus groups, interviews, information sessions etc. </a:t>
            </a:r>
          </a:p>
          <a:p>
            <a:pPr marL="514350" indent="-514350">
              <a:buAutoNum type="arabicPeriod"/>
            </a:pPr>
            <a:r>
              <a:rPr lang="en-US" dirty="0"/>
              <a:t>Don’t assume those who do not want a leadership role, simply do not want to engage</a:t>
            </a:r>
          </a:p>
        </p:txBody>
      </p:sp>
    </p:spTree>
    <p:extLst>
      <p:ext uri="{BB962C8B-B14F-4D97-AF65-F5344CB8AC3E}">
        <p14:creationId xmlns:p14="http://schemas.microsoft.com/office/powerpoint/2010/main" val="797586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9287-C786-F24D-9302-D2463F53AA15}"/>
              </a:ext>
            </a:extLst>
          </p:cNvPr>
          <p:cNvSpPr>
            <a:spLocks noGrp="1"/>
          </p:cNvSpPr>
          <p:nvPr>
            <p:ph type="title"/>
          </p:nvPr>
        </p:nvSpPr>
        <p:spPr/>
        <p:txBody>
          <a:bodyPr/>
          <a:lstStyle/>
          <a:p>
            <a:r>
              <a:rPr lang="en-US" dirty="0"/>
              <a:t>Lesson 4: Funding &amp; payments</a:t>
            </a:r>
          </a:p>
        </p:txBody>
      </p:sp>
      <p:sp>
        <p:nvSpPr>
          <p:cNvPr id="3" name="Content Placeholder 2">
            <a:extLst>
              <a:ext uri="{FF2B5EF4-FFF2-40B4-BE49-F238E27FC236}">
                <a16:creationId xmlns:a16="http://schemas.microsoft.com/office/drawing/2014/main" id="{62F3FDBF-DA51-D34B-BF1A-7C33DF3E9772}"/>
              </a:ext>
            </a:extLst>
          </p:cNvPr>
          <p:cNvSpPr>
            <a:spLocks noGrp="1"/>
          </p:cNvSpPr>
          <p:nvPr>
            <p:ph idx="1"/>
          </p:nvPr>
        </p:nvSpPr>
        <p:spPr/>
        <p:txBody>
          <a:bodyPr>
            <a:normAutofit fontScale="92500" lnSpcReduction="10000"/>
          </a:bodyPr>
          <a:lstStyle/>
          <a:p>
            <a:r>
              <a:rPr lang="en-US" dirty="0"/>
              <a:t>It’s important to recognize the time, value and expertise that your student partners/speakers may be giving to the research project and to adequately reimburse them for this. </a:t>
            </a:r>
          </a:p>
          <a:p>
            <a:pPr marL="0" indent="0">
              <a:buNone/>
            </a:pPr>
            <a:endParaRPr lang="en-US" dirty="0"/>
          </a:p>
          <a:p>
            <a:pPr marL="0" indent="0">
              <a:buNone/>
            </a:pPr>
            <a:r>
              <a:rPr lang="en-US" dirty="0"/>
              <a:t>Tips:</a:t>
            </a:r>
          </a:p>
          <a:p>
            <a:pPr marL="514350" indent="-514350">
              <a:buAutoNum type="arabicPeriod"/>
            </a:pPr>
            <a:r>
              <a:rPr lang="en-US" dirty="0"/>
              <a:t>If you have an event where you pay other speakers, your student speakers should also be paid. </a:t>
            </a:r>
          </a:p>
          <a:p>
            <a:pPr marL="514350" indent="-514350">
              <a:buAutoNum type="arabicPeriod"/>
            </a:pPr>
            <a:r>
              <a:rPr lang="en-US" dirty="0"/>
              <a:t>If the staff research team are paid to attend meetings, so should the students. Student time isn’t worth less. </a:t>
            </a:r>
          </a:p>
        </p:txBody>
      </p:sp>
    </p:spTree>
    <p:extLst>
      <p:ext uri="{BB962C8B-B14F-4D97-AF65-F5344CB8AC3E}">
        <p14:creationId xmlns:p14="http://schemas.microsoft.com/office/powerpoint/2010/main" val="214021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EEDF-87FD-8D47-A7C3-A704FC350455}"/>
              </a:ext>
            </a:extLst>
          </p:cNvPr>
          <p:cNvSpPr>
            <a:spLocks noGrp="1"/>
          </p:cNvSpPr>
          <p:nvPr>
            <p:ph type="title"/>
          </p:nvPr>
        </p:nvSpPr>
        <p:spPr/>
        <p:txBody>
          <a:bodyPr/>
          <a:lstStyle/>
          <a:p>
            <a:r>
              <a:rPr lang="en-US" dirty="0"/>
              <a:t>Lesson 5: Survey/Research Fatigue</a:t>
            </a:r>
          </a:p>
        </p:txBody>
      </p:sp>
      <p:sp>
        <p:nvSpPr>
          <p:cNvPr id="3" name="Content Placeholder 2">
            <a:extLst>
              <a:ext uri="{FF2B5EF4-FFF2-40B4-BE49-F238E27FC236}">
                <a16:creationId xmlns:a16="http://schemas.microsoft.com/office/drawing/2014/main" id="{45917676-2AA3-9946-ABAF-69DF99429D9E}"/>
              </a:ext>
            </a:extLst>
          </p:cNvPr>
          <p:cNvSpPr>
            <a:spLocks noGrp="1"/>
          </p:cNvSpPr>
          <p:nvPr>
            <p:ph idx="1"/>
          </p:nvPr>
        </p:nvSpPr>
        <p:spPr/>
        <p:txBody>
          <a:bodyPr>
            <a:normAutofit fontScale="92500" lnSpcReduction="10000"/>
          </a:bodyPr>
          <a:lstStyle/>
          <a:p>
            <a:r>
              <a:rPr lang="en-US" dirty="0"/>
              <a:t>Students are constantly overwhelmed with surveys and questionnaires. It’s important to not to create multiple research projects aimed at the same thing, and it’s also important to look at the timing of your planned data collection.</a:t>
            </a:r>
          </a:p>
          <a:p>
            <a:endParaRPr lang="en-US" dirty="0"/>
          </a:p>
          <a:p>
            <a:pPr marL="0" indent="0">
              <a:buNone/>
            </a:pPr>
            <a:r>
              <a:rPr lang="en-US" dirty="0"/>
              <a:t>Tips:</a:t>
            </a:r>
          </a:p>
          <a:p>
            <a:pPr marL="514350" indent="-514350">
              <a:buAutoNum type="arabicPeriod"/>
            </a:pPr>
            <a:r>
              <a:rPr lang="en-US" dirty="0"/>
              <a:t>It’s ok to combine multiple projects looking at the same thing – often this brings a much more robust team to the table.</a:t>
            </a:r>
          </a:p>
          <a:p>
            <a:pPr marL="514350" indent="-514350">
              <a:buAutoNum type="arabicPeriod"/>
            </a:pPr>
            <a:r>
              <a:rPr lang="en-US" dirty="0"/>
              <a:t>Look at the academic calendar of your institution</a:t>
            </a:r>
          </a:p>
        </p:txBody>
      </p:sp>
    </p:spTree>
    <p:extLst>
      <p:ext uri="{BB962C8B-B14F-4D97-AF65-F5344CB8AC3E}">
        <p14:creationId xmlns:p14="http://schemas.microsoft.com/office/powerpoint/2010/main" val="557900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C2192-1DA2-0F40-8F16-5D4A2647A44B}"/>
              </a:ext>
            </a:extLst>
          </p:cNvPr>
          <p:cNvSpPr>
            <a:spLocks noGrp="1"/>
          </p:cNvSpPr>
          <p:nvPr>
            <p:ph type="title"/>
          </p:nvPr>
        </p:nvSpPr>
        <p:spPr/>
        <p:txBody>
          <a:bodyPr/>
          <a:lstStyle/>
          <a:p>
            <a:r>
              <a:rPr lang="en-US" dirty="0"/>
              <a:t>Lesson 6: Student Voice</a:t>
            </a:r>
          </a:p>
        </p:txBody>
      </p:sp>
      <p:sp>
        <p:nvSpPr>
          <p:cNvPr id="3" name="Content Placeholder 2">
            <a:extLst>
              <a:ext uri="{FF2B5EF4-FFF2-40B4-BE49-F238E27FC236}">
                <a16:creationId xmlns:a16="http://schemas.microsoft.com/office/drawing/2014/main" id="{CC184410-040E-E445-9A15-C0E5A695AE58}"/>
              </a:ext>
            </a:extLst>
          </p:cNvPr>
          <p:cNvSpPr>
            <a:spLocks noGrp="1"/>
          </p:cNvSpPr>
          <p:nvPr>
            <p:ph idx="1"/>
          </p:nvPr>
        </p:nvSpPr>
        <p:spPr/>
        <p:txBody>
          <a:bodyPr>
            <a:normAutofit fontScale="92500" lnSpcReduction="20000"/>
          </a:bodyPr>
          <a:lstStyle/>
          <a:p>
            <a:r>
              <a:rPr lang="en-US" dirty="0"/>
              <a:t>There is a fine balance to speaking about your own student experience &amp; your understanding of the wider population to also being a tick box exercise for projects. You don’t have to be the only student voice on a project. </a:t>
            </a:r>
          </a:p>
          <a:p>
            <a:endParaRPr lang="en-US" dirty="0"/>
          </a:p>
          <a:p>
            <a:pPr marL="0" indent="0">
              <a:buNone/>
            </a:pPr>
            <a:r>
              <a:rPr lang="en-US" dirty="0"/>
              <a:t>Tips:</a:t>
            </a:r>
          </a:p>
          <a:p>
            <a:pPr marL="514350" indent="-514350">
              <a:buAutoNum type="arabicPeriod"/>
            </a:pPr>
            <a:r>
              <a:rPr lang="en-US" dirty="0"/>
              <a:t>Create a robust group of student representatives proportional to your institution</a:t>
            </a:r>
          </a:p>
          <a:p>
            <a:pPr marL="514350" indent="-514350">
              <a:buAutoNum type="arabicPeriod"/>
            </a:pPr>
            <a:r>
              <a:rPr lang="en-US" dirty="0"/>
              <a:t>It’s ok to say no. You can ask your team to recruit someone else for particular tasks. </a:t>
            </a:r>
          </a:p>
        </p:txBody>
      </p:sp>
    </p:spTree>
    <p:extLst>
      <p:ext uri="{BB962C8B-B14F-4D97-AF65-F5344CB8AC3E}">
        <p14:creationId xmlns:p14="http://schemas.microsoft.com/office/powerpoint/2010/main" val="4152375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86EC9-B5A9-704A-AFA6-E94481E389D4}"/>
              </a:ext>
            </a:extLst>
          </p:cNvPr>
          <p:cNvSpPr>
            <a:spLocks noGrp="1"/>
          </p:cNvSpPr>
          <p:nvPr>
            <p:ph type="title"/>
          </p:nvPr>
        </p:nvSpPr>
        <p:spPr/>
        <p:txBody>
          <a:bodyPr/>
          <a:lstStyle/>
          <a:p>
            <a:r>
              <a:rPr lang="en-US" dirty="0"/>
              <a:t>Lesson 7: Power dynamics</a:t>
            </a:r>
          </a:p>
        </p:txBody>
      </p:sp>
      <p:sp>
        <p:nvSpPr>
          <p:cNvPr id="3" name="Content Placeholder 2">
            <a:extLst>
              <a:ext uri="{FF2B5EF4-FFF2-40B4-BE49-F238E27FC236}">
                <a16:creationId xmlns:a16="http://schemas.microsoft.com/office/drawing/2014/main" id="{F8E2DD07-1268-0149-B433-6E1E8001CAAE}"/>
              </a:ext>
            </a:extLst>
          </p:cNvPr>
          <p:cNvSpPr>
            <a:spLocks noGrp="1"/>
          </p:cNvSpPr>
          <p:nvPr>
            <p:ph idx="1"/>
          </p:nvPr>
        </p:nvSpPr>
        <p:spPr/>
        <p:txBody>
          <a:bodyPr>
            <a:normAutofit fontScale="92500" lnSpcReduction="20000"/>
          </a:bodyPr>
          <a:lstStyle/>
          <a:p>
            <a:r>
              <a:rPr lang="en-US" dirty="0"/>
              <a:t>Your role as a student partner is not only to just give your experiences as a student. You understand the real and tangible demands and breaking points of the student journey, your input into solutions is key to the success of a research project.</a:t>
            </a:r>
          </a:p>
          <a:p>
            <a:endParaRPr lang="en-US" dirty="0"/>
          </a:p>
          <a:p>
            <a:pPr marL="0" indent="0">
              <a:buNone/>
            </a:pPr>
            <a:r>
              <a:rPr lang="en-US" dirty="0"/>
              <a:t>Tips:</a:t>
            </a:r>
          </a:p>
          <a:p>
            <a:pPr marL="514350" indent="-514350">
              <a:buAutoNum type="arabicPeriod"/>
            </a:pPr>
            <a:r>
              <a:rPr lang="en-US" dirty="0"/>
              <a:t>Ask for discussions around potential research outputs, approaches, dissemination to be inclusive of your role. </a:t>
            </a:r>
          </a:p>
          <a:p>
            <a:pPr marL="514350" indent="-514350">
              <a:buAutoNum type="arabicPeriod"/>
            </a:pPr>
            <a:r>
              <a:rPr lang="en-US" dirty="0"/>
              <a:t>Ensure that your voice at meetings is heard, </a:t>
            </a:r>
            <a:r>
              <a:rPr lang="en-US" dirty="0" err="1"/>
              <a:t>minuted</a:t>
            </a:r>
            <a:r>
              <a:rPr lang="en-US" dirty="0"/>
              <a:t> and asked for – if not speak to the chair. </a:t>
            </a:r>
          </a:p>
        </p:txBody>
      </p:sp>
    </p:spTree>
    <p:extLst>
      <p:ext uri="{BB962C8B-B14F-4D97-AF65-F5344CB8AC3E}">
        <p14:creationId xmlns:p14="http://schemas.microsoft.com/office/powerpoint/2010/main" val="802867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B97F-E73A-784A-B4B2-4E1CB959D7EF}"/>
              </a:ext>
            </a:extLst>
          </p:cNvPr>
          <p:cNvSpPr>
            <a:spLocks noGrp="1"/>
          </p:cNvSpPr>
          <p:nvPr>
            <p:ph type="title"/>
          </p:nvPr>
        </p:nvSpPr>
        <p:spPr/>
        <p:txBody>
          <a:bodyPr/>
          <a:lstStyle/>
          <a:p>
            <a:r>
              <a:rPr lang="en-US" dirty="0"/>
              <a:t>Lesson 8: Next Steps</a:t>
            </a:r>
          </a:p>
        </p:txBody>
      </p:sp>
      <p:sp>
        <p:nvSpPr>
          <p:cNvPr id="3" name="Content Placeholder 2">
            <a:extLst>
              <a:ext uri="{FF2B5EF4-FFF2-40B4-BE49-F238E27FC236}">
                <a16:creationId xmlns:a16="http://schemas.microsoft.com/office/drawing/2014/main" id="{14E91660-EDAA-374D-96F1-9E32F173A1F1}"/>
              </a:ext>
            </a:extLst>
          </p:cNvPr>
          <p:cNvSpPr>
            <a:spLocks noGrp="1"/>
          </p:cNvSpPr>
          <p:nvPr>
            <p:ph idx="1"/>
          </p:nvPr>
        </p:nvSpPr>
        <p:spPr/>
        <p:txBody>
          <a:bodyPr>
            <a:normAutofit fontScale="92500" lnSpcReduction="20000"/>
          </a:bodyPr>
          <a:lstStyle/>
          <a:p>
            <a:r>
              <a:rPr lang="en-US" dirty="0"/>
              <a:t>Whether your research project discovers 10 new research points about the student experience or none – create opportunities to talk about next steps. How do we build on this momentum, how do we create sustainable ways of capturing the evolving student experience?</a:t>
            </a:r>
          </a:p>
          <a:p>
            <a:pPr marL="0" indent="0">
              <a:buNone/>
            </a:pPr>
            <a:endParaRPr lang="en-US" dirty="0"/>
          </a:p>
          <a:p>
            <a:pPr marL="0" indent="0">
              <a:buNone/>
            </a:pPr>
            <a:r>
              <a:rPr lang="en-US" dirty="0"/>
              <a:t>Tips (mostly for sabbatical officers)</a:t>
            </a:r>
          </a:p>
          <a:p>
            <a:pPr marL="514350" indent="-514350">
              <a:buAutoNum type="arabicPeriod"/>
            </a:pPr>
            <a:r>
              <a:rPr lang="en-US" dirty="0"/>
              <a:t>Address the cyclic and short-lived pots of funding aimed at research (many institutions rely on evidence-based research to implement meaningful change)</a:t>
            </a:r>
          </a:p>
          <a:p>
            <a:pPr marL="514350" indent="-514350">
              <a:buAutoNum type="arabicPeriod"/>
            </a:pPr>
            <a:r>
              <a:rPr lang="en-US" dirty="0"/>
              <a:t>Ask the research team from the start – what is the purpose of this?</a:t>
            </a:r>
          </a:p>
        </p:txBody>
      </p:sp>
    </p:spTree>
    <p:extLst>
      <p:ext uri="{BB962C8B-B14F-4D97-AF65-F5344CB8AC3E}">
        <p14:creationId xmlns:p14="http://schemas.microsoft.com/office/powerpoint/2010/main" val="328910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F6F9-3C5D-344D-9014-1540947F443D}"/>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C8ECC0C5-87C8-6440-9C5E-E414A69FAED0}"/>
              </a:ext>
            </a:extLst>
          </p:cNvPr>
          <p:cNvSpPr>
            <a:spLocks noGrp="1"/>
          </p:cNvSpPr>
          <p:nvPr>
            <p:ph idx="1"/>
          </p:nvPr>
        </p:nvSpPr>
        <p:spPr/>
        <p:txBody>
          <a:bodyPr/>
          <a:lstStyle/>
          <a:p>
            <a:r>
              <a:rPr lang="en-US" dirty="0"/>
              <a:t>Research needs students – in more ways than one</a:t>
            </a:r>
          </a:p>
          <a:p>
            <a:r>
              <a:rPr lang="en-US" dirty="0"/>
              <a:t>Trust in research is needed (survey fatigue, student engagement </a:t>
            </a:r>
            <a:r>
              <a:rPr lang="en-US" dirty="0" err="1"/>
              <a:t>etc</a:t>
            </a:r>
            <a:r>
              <a:rPr lang="en-US" dirty="0"/>
              <a:t>)</a:t>
            </a:r>
          </a:p>
          <a:p>
            <a:r>
              <a:rPr lang="en-US" dirty="0"/>
              <a:t>You have more power than you think, but more than that, you have more to contribute that you believe</a:t>
            </a:r>
          </a:p>
          <a:p>
            <a:r>
              <a:rPr lang="en-US" dirty="0"/>
              <a:t>We have opportunity to create meaningful and robust research mechanisms</a:t>
            </a:r>
          </a:p>
        </p:txBody>
      </p:sp>
    </p:spTree>
    <p:extLst>
      <p:ext uri="{BB962C8B-B14F-4D97-AF65-F5344CB8AC3E}">
        <p14:creationId xmlns:p14="http://schemas.microsoft.com/office/powerpoint/2010/main" val="300119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3" name="Group 12">
            <a:extLst>
              <a:ext uri="{FF2B5EF4-FFF2-40B4-BE49-F238E27FC236}">
                <a16:creationId xmlns:a16="http://schemas.microsoft.com/office/drawing/2014/main" id="{191D96BF-0605-446D-9590-F9A64BF8E7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048" y="1"/>
            <a:ext cx="5236971" cy="6858000"/>
            <a:chOff x="20829" y="1"/>
            <a:chExt cx="5236971" cy="6857999"/>
          </a:xfrm>
        </p:grpSpPr>
        <p:pic>
          <p:nvPicPr>
            <p:cNvPr id="14" name="Picture 13">
              <a:extLst>
                <a:ext uri="{FF2B5EF4-FFF2-40B4-BE49-F238E27FC236}">
                  <a16:creationId xmlns:a16="http://schemas.microsoft.com/office/drawing/2014/main" id="{B79C2449-D531-4936-82F1-C560A12818D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15" name="Picture 14">
              <a:extLst>
                <a:ext uri="{FF2B5EF4-FFF2-40B4-BE49-F238E27FC236}">
                  <a16:creationId xmlns:a16="http://schemas.microsoft.com/office/drawing/2014/main" id="{E881F028-6F1E-42D8-B367-94F963C44CF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2" name="Title 1">
            <a:extLst>
              <a:ext uri="{FF2B5EF4-FFF2-40B4-BE49-F238E27FC236}">
                <a16:creationId xmlns:a16="http://schemas.microsoft.com/office/drawing/2014/main" id="{C20A37C4-6D65-A24B-8A6F-D4C94E4637F5}"/>
              </a:ext>
            </a:extLst>
          </p:cNvPr>
          <p:cNvSpPr>
            <a:spLocks noGrp="1"/>
          </p:cNvSpPr>
          <p:nvPr>
            <p:ph type="title"/>
          </p:nvPr>
        </p:nvSpPr>
        <p:spPr>
          <a:xfrm>
            <a:off x="838201" y="559813"/>
            <a:ext cx="4876800" cy="5577934"/>
          </a:xfrm>
        </p:spPr>
        <p:txBody>
          <a:bodyPr>
            <a:normAutofit/>
          </a:bodyPr>
          <a:lstStyle/>
          <a:p>
            <a:r>
              <a:rPr lang="en-US" dirty="0"/>
              <a:t>Who am I?</a:t>
            </a:r>
          </a:p>
        </p:txBody>
      </p:sp>
      <p:graphicFrame>
        <p:nvGraphicFramePr>
          <p:cNvPr id="5" name="Content Placeholder 2">
            <a:extLst>
              <a:ext uri="{FF2B5EF4-FFF2-40B4-BE49-F238E27FC236}">
                <a16:creationId xmlns:a16="http://schemas.microsoft.com/office/drawing/2014/main" id="{899FC91A-7437-4615-9F2D-F79F0CC2385D}"/>
              </a:ext>
            </a:extLst>
          </p:cNvPr>
          <p:cNvGraphicFramePr>
            <a:graphicFrameLocks noGrp="1"/>
          </p:cNvGraphicFramePr>
          <p:nvPr>
            <p:ph idx="1"/>
            <p:extLst>
              <p:ext uri="{D42A27DB-BD31-4B8C-83A1-F6EECF244321}">
                <p14:modId xmlns:p14="http://schemas.microsoft.com/office/powerpoint/2010/main" val="2972087535"/>
              </p:ext>
            </p:extLst>
          </p:nvPr>
        </p:nvGraphicFramePr>
        <p:xfrm>
          <a:off x="6184458" y="343433"/>
          <a:ext cx="5626542" cy="5785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8861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973B4-F62E-7843-BB23-3049DE16C746}"/>
              </a:ext>
            </a:extLst>
          </p:cNvPr>
          <p:cNvSpPr>
            <a:spLocks noGrp="1"/>
          </p:cNvSpPr>
          <p:nvPr>
            <p:ph type="title"/>
          </p:nvPr>
        </p:nvSpPr>
        <p:spPr/>
        <p:txBody>
          <a:bodyPr/>
          <a:lstStyle/>
          <a:p>
            <a:r>
              <a:rPr lang="en-US" dirty="0" err="1"/>
              <a:t>Menti.com</a:t>
            </a:r>
            <a:endParaRPr lang="en-US" dirty="0"/>
          </a:p>
        </p:txBody>
      </p:sp>
      <p:sp>
        <p:nvSpPr>
          <p:cNvPr id="3" name="Content Placeholder 2">
            <a:extLst>
              <a:ext uri="{FF2B5EF4-FFF2-40B4-BE49-F238E27FC236}">
                <a16:creationId xmlns:a16="http://schemas.microsoft.com/office/drawing/2014/main" id="{FF478FFE-400F-604B-A910-AA615F25065B}"/>
              </a:ext>
            </a:extLst>
          </p:cNvPr>
          <p:cNvSpPr>
            <a:spLocks noGrp="1"/>
          </p:cNvSpPr>
          <p:nvPr>
            <p:ph idx="1"/>
          </p:nvPr>
        </p:nvSpPr>
        <p:spPr/>
        <p:txBody>
          <a:bodyPr>
            <a:normAutofit/>
          </a:bodyPr>
          <a:lstStyle/>
          <a:p>
            <a:pPr marL="0" indent="0" algn="ctr">
              <a:buNone/>
            </a:pPr>
            <a:endParaRPr lang="en-US" sz="8000" dirty="0"/>
          </a:p>
          <a:p>
            <a:pPr marL="0" indent="0" algn="ctr">
              <a:buNone/>
            </a:pPr>
            <a:r>
              <a:rPr lang="en-US" sz="8000" dirty="0"/>
              <a:t>Code:6753 9116</a:t>
            </a:r>
          </a:p>
        </p:txBody>
      </p:sp>
    </p:spTree>
    <p:extLst>
      <p:ext uri="{BB962C8B-B14F-4D97-AF65-F5344CB8AC3E}">
        <p14:creationId xmlns:p14="http://schemas.microsoft.com/office/powerpoint/2010/main" val="179627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D9329-B7F2-2848-87AE-FFC944704EF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BC25675-76DA-8B47-8554-15FB049E2FAA}"/>
              </a:ext>
            </a:extLst>
          </p:cNvPr>
          <p:cNvSpPr>
            <a:spLocks noGrp="1"/>
          </p:cNvSpPr>
          <p:nvPr>
            <p:ph idx="1"/>
          </p:nvPr>
        </p:nvSpPr>
        <p:spPr/>
        <p:txBody>
          <a:bodyPr>
            <a:normAutofit fontScale="92500" lnSpcReduction="10000"/>
          </a:bodyPr>
          <a:lstStyle/>
          <a:p>
            <a:r>
              <a:rPr lang="en-US" dirty="0"/>
              <a:t>Two inclusive learning projects:</a:t>
            </a:r>
          </a:p>
          <a:p>
            <a:endParaRPr lang="en-US" dirty="0"/>
          </a:p>
          <a:p>
            <a:r>
              <a:rPr lang="en-US" dirty="0"/>
              <a:t>Undergraduate project (2018-2021) – College of Business, Public Policy and Law – funded by the NUI Galway Student Project Fund and others</a:t>
            </a:r>
          </a:p>
          <a:p>
            <a:endParaRPr lang="en-US" dirty="0"/>
          </a:p>
          <a:p>
            <a:r>
              <a:rPr lang="en-US" dirty="0"/>
              <a:t>Postgraduate project (2020-2021) – College of Business, Public Policy and Law; School of Mathematics, Statistics and Applied Mathematics; School of Physics – funded by the National Forum for the Enhancement of Teaching and Learning in Higher Education</a:t>
            </a:r>
          </a:p>
        </p:txBody>
      </p:sp>
    </p:spTree>
    <p:extLst>
      <p:ext uri="{BB962C8B-B14F-4D97-AF65-F5344CB8AC3E}">
        <p14:creationId xmlns:p14="http://schemas.microsoft.com/office/powerpoint/2010/main" val="315423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0CF0E-61E0-5B4E-9236-FA2C98CB71D6}"/>
              </a:ext>
            </a:extLst>
          </p:cNvPr>
          <p:cNvSpPr>
            <a:spLocks noGrp="1"/>
          </p:cNvSpPr>
          <p:nvPr>
            <p:ph type="title"/>
          </p:nvPr>
        </p:nvSpPr>
        <p:spPr/>
        <p:txBody>
          <a:bodyPr>
            <a:normAutofit/>
          </a:bodyPr>
          <a:lstStyle/>
          <a:p>
            <a:r>
              <a:rPr lang="en-US" dirty="0"/>
              <a:t>Identifying barriers to inclusion</a:t>
            </a:r>
          </a:p>
        </p:txBody>
      </p:sp>
      <p:sp>
        <p:nvSpPr>
          <p:cNvPr id="3" name="Content Placeholder 2">
            <a:extLst>
              <a:ext uri="{FF2B5EF4-FFF2-40B4-BE49-F238E27FC236}">
                <a16:creationId xmlns:a16="http://schemas.microsoft.com/office/drawing/2014/main" id="{E569A5C3-39C8-1E40-97B5-9BE84DD56DF1}"/>
              </a:ext>
            </a:extLst>
          </p:cNvPr>
          <p:cNvSpPr>
            <a:spLocks noGrp="1"/>
          </p:cNvSpPr>
          <p:nvPr>
            <p:ph idx="1"/>
          </p:nvPr>
        </p:nvSpPr>
        <p:spPr/>
        <p:txBody>
          <a:bodyPr>
            <a:normAutofit lnSpcReduction="10000"/>
          </a:bodyPr>
          <a:lstStyle/>
          <a:p>
            <a:pPr marL="0" indent="0">
              <a:buNone/>
            </a:pPr>
            <a:r>
              <a:rPr lang="en-US" dirty="0"/>
              <a:t>The literature can tell us much, but crucial to hear from students – experiences of inclusion and exclusion may differ across cohorts, disciplines and Colleges.</a:t>
            </a:r>
          </a:p>
          <a:p>
            <a:endParaRPr lang="en-US" dirty="0"/>
          </a:p>
          <a:p>
            <a:pPr marL="0" indent="0">
              <a:buNone/>
            </a:pPr>
            <a:r>
              <a:rPr lang="en-US" dirty="0"/>
              <a:t>Important not to assume that we already know what the barriers are.</a:t>
            </a:r>
          </a:p>
          <a:p>
            <a:pPr marL="0" indent="0">
              <a:buNone/>
            </a:pPr>
            <a:endParaRPr lang="en-US" dirty="0"/>
          </a:p>
          <a:p>
            <a:pPr marL="0" indent="0">
              <a:buNone/>
            </a:pPr>
            <a:r>
              <a:rPr lang="en-US" dirty="0"/>
              <a:t>Combine quantitative and qualitative approaches – diverse groups need multiple means of engagement.</a:t>
            </a:r>
          </a:p>
        </p:txBody>
      </p:sp>
    </p:spTree>
    <p:extLst>
      <p:ext uri="{BB962C8B-B14F-4D97-AF65-F5344CB8AC3E}">
        <p14:creationId xmlns:p14="http://schemas.microsoft.com/office/powerpoint/2010/main" val="64720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F1F7D-835D-B948-AA51-9DC7E2FA2005}"/>
              </a:ext>
            </a:extLst>
          </p:cNvPr>
          <p:cNvSpPr>
            <a:spLocks noGrp="1"/>
          </p:cNvSpPr>
          <p:nvPr>
            <p:ph type="title"/>
          </p:nvPr>
        </p:nvSpPr>
        <p:spPr/>
        <p:txBody>
          <a:bodyPr/>
          <a:lstStyle/>
          <a:p>
            <a:r>
              <a:rPr lang="en-US" dirty="0"/>
              <a:t>Target Groups</a:t>
            </a:r>
          </a:p>
        </p:txBody>
      </p:sp>
      <p:sp>
        <p:nvSpPr>
          <p:cNvPr id="3" name="Content Placeholder 2">
            <a:extLst>
              <a:ext uri="{FF2B5EF4-FFF2-40B4-BE49-F238E27FC236}">
                <a16:creationId xmlns:a16="http://schemas.microsoft.com/office/drawing/2014/main" id="{3B7ED8B5-ACE4-DA4B-98DF-3714CAE4389B}"/>
              </a:ext>
            </a:extLst>
          </p:cNvPr>
          <p:cNvSpPr>
            <a:spLocks noGrp="1"/>
          </p:cNvSpPr>
          <p:nvPr>
            <p:ph idx="1"/>
          </p:nvPr>
        </p:nvSpPr>
        <p:spPr/>
        <p:txBody>
          <a:bodyPr>
            <a:normAutofit fontScale="92500" lnSpcReduction="10000"/>
          </a:bodyPr>
          <a:lstStyle/>
          <a:p>
            <a:pPr marL="0" indent="0">
              <a:buNone/>
            </a:pPr>
            <a:r>
              <a:rPr lang="en-US" dirty="0"/>
              <a:t>Students with disabilities</a:t>
            </a:r>
          </a:p>
          <a:p>
            <a:pPr marL="0" indent="0">
              <a:buNone/>
            </a:pPr>
            <a:r>
              <a:rPr lang="en-US" dirty="0"/>
              <a:t>International / intercultural students</a:t>
            </a:r>
          </a:p>
          <a:p>
            <a:pPr marL="0" indent="0">
              <a:buNone/>
            </a:pPr>
            <a:r>
              <a:rPr lang="en-US" dirty="0"/>
              <a:t>Students of different genders</a:t>
            </a:r>
          </a:p>
          <a:p>
            <a:pPr marL="0" indent="0">
              <a:buNone/>
            </a:pPr>
            <a:r>
              <a:rPr lang="en-US" dirty="0"/>
              <a:t>LGBT+ students</a:t>
            </a:r>
          </a:p>
          <a:p>
            <a:pPr marL="0" indent="0">
              <a:buNone/>
            </a:pPr>
            <a:r>
              <a:rPr lang="en-US" dirty="0"/>
              <a:t>Transgender students</a:t>
            </a:r>
          </a:p>
          <a:p>
            <a:pPr marL="0" indent="0">
              <a:buNone/>
            </a:pPr>
            <a:r>
              <a:rPr lang="en-US" dirty="0"/>
              <a:t>Mature students</a:t>
            </a:r>
          </a:p>
          <a:p>
            <a:pPr marL="0" indent="0">
              <a:buNone/>
            </a:pPr>
            <a:r>
              <a:rPr lang="en-US" dirty="0"/>
              <a:t>Students with caring responsibilities</a:t>
            </a:r>
          </a:p>
          <a:p>
            <a:pPr marL="0" indent="0">
              <a:buNone/>
            </a:pPr>
            <a:r>
              <a:rPr lang="en-US" dirty="0"/>
              <a:t>Students from disadvantaged socio-</a:t>
            </a:r>
            <a:r>
              <a:rPr lang="en-US" dirty="0" err="1"/>
              <a:t>economicbackgrounds</a:t>
            </a:r>
            <a:r>
              <a:rPr lang="en-US" dirty="0"/>
              <a:t>.</a:t>
            </a:r>
          </a:p>
        </p:txBody>
      </p:sp>
    </p:spTree>
    <p:extLst>
      <p:ext uri="{BB962C8B-B14F-4D97-AF65-F5344CB8AC3E}">
        <p14:creationId xmlns:p14="http://schemas.microsoft.com/office/powerpoint/2010/main" val="4257206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2BB9-8C7E-064B-919E-51BF646B9D4A}"/>
              </a:ext>
            </a:extLst>
          </p:cNvPr>
          <p:cNvSpPr>
            <a:spLocks noGrp="1"/>
          </p:cNvSpPr>
          <p:nvPr>
            <p:ph type="title"/>
          </p:nvPr>
        </p:nvSpPr>
        <p:spPr/>
        <p:txBody>
          <a:bodyPr/>
          <a:lstStyle/>
          <a:p>
            <a:r>
              <a:rPr lang="en-US" dirty="0" err="1"/>
              <a:t>Menti.com</a:t>
            </a:r>
            <a:endParaRPr lang="en-US" dirty="0"/>
          </a:p>
        </p:txBody>
      </p:sp>
      <p:sp>
        <p:nvSpPr>
          <p:cNvPr id="3" name="Content Placeholder 2">
            <a:extLst>
              <a:ext uri="{FF2B5EF4-FFF2-40B4-BE49-F238E27FC236}">
                <a16:creationId xmlns:a16="http://schemas.microsoft.com/office/drawing/2014/main" id="{2AC7BBCA-96E5-C945-9D1F-D9FB54CA59B0}"/>
              </a:ext>
            </a:extLst>
          </p:cNvPr>
          <p:cNvSpPr>
            <a:spLocks noGrp="1"/>
          </p:cNvSpPr>
          <p:nvPr>
            <p:ph idx="1"/>
          </p:nvPr>
        </p:nvSpPr>
        <p:spPr/>
        <p:txBody>
          <a:bodyPr>
            <a:normAutofit/>
          </a:bodyPr>
          <a:lstStyle/>
          <a:p>
            <a:pPr marL="0" indent="0" algn="ctr">
              <a:buNone/>
            </a:pPr>
            <a:r>
              <a:rPr lang="en-US" sz="8000" dirty="0"/>
              <a:t>Code: 9096 4048 </a:t>
            </a:r>
          </a:p>
        </p:txBody>
      </p:sp>
    </p:spTree>
    <p:extLst>
      <p:ext uri="{BB962C8B-B14F-4D97-AF65-F5344CB8AC3E}">
        <p14:creationId xmlns:p14="http://schemas.microsoft.com/office/powerpoint/2010/main" val="3823171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097D6-964A-3E4D-BD44-BE628B920FCA}"/>
              </a:ext>
            </a:extLst>
          </p:cNvPr>
          <p:cNvSpPr>
            <a:spLocks noGrp="1"/>
          </p:cNvSpPr>
          <p:nvPr>
            <p:ph type="title"/>
          </p:nvPr>
        </p:nvSpPr>
        <p:spPr/>
        <p:txBody>
          <a:bodyPr/>
          <a:lstStyle/>
          <a:p>
            <a:r>
              <a:rPr lang="en-US" dirty="0"/>
              <a:t>Lesson 1: Project/Research Design Design</a:t>
            </a:r>
          </a:p>
        </p:txBody>
      </p:sp>
      <p:sp>
        <p:nvSpPr>
          <p:cNvPr id="3" name="Content Placeholder 2">
            <a:extLst>
              <a:ext uri="{FF2B5EF4-FFF2-40B4-BE49-F238E27FC236}">
                <a16:creationId xmlns:a16="http://schemas.microsoft.com/office/drawing/2014/main" id="{6C6B3E0D-31F1-114F-B5B8-D282ED75AE6F}"/>
              </a:ext>
            </a:extLst>
          </p:cNvPr>
          <p:cNvSpPr>
            <a:spLocks noGrp="1"/>
          </p:cNvSpPr>
          <p:nvPr>
            <p:ph idx="1"/>
          </p:nvPr>
        </p:nvSpPr>
        <p:spPr/>
        <p:txBody>
          <a:bodyPr>
            <a:normAutofit fontScale="92500"/>
          </a:bodyPr>
          <a:lstStyle/>
          <a:p>
            <a:r>
              <a:rPr lang="en-US" dirty="0"/>
              <a:t>Student voice should be included in all aspects of research design from initial idea to execution. It’s hard to create impact when a project has been designed without your input</a:t>
            </a:r>
          </a:p>
          <a:p>
            <a:endParaRPr lang="en-US" dirty="0"/>
          </a:p>
          <a:p>
            <a:pPr marL="0" indent="0">
              <a:buNone/>
            </a:pPr>
            <a:r>
              <a:rPr lang="en-US" dirty="0"/>
              <a:t>Tips:</a:t>
            </a:r>
          </a:p>
          <a:p>
            <a:pPr marL="514350" indent="-514350">
              <a:buAutoNum type="arabicPeriod"/>
            </a:pPr>
            <a:r>
              <a:rPr lang="en-US" dirty="0"/>
              <a:t>Build in student reviewers to research calls</a:t>
            </a:r>
          </a:p>
          <a:p>
            <a:pPr marL="514350" indent="-514350">
              <a:buAutoNum type="arabicPeriod"/>
            </a:pPr>
            <a:r>
              <a:rPr lang="en-US" dirty="0"/>
              <a:t>Create project funding calls specifically for student/staff partnerships</a:t>
            </a:r>
          </a:p>
          <a:p>
            <a:pPr marL="514350" indent="-514350">
              <a:buAutoNum type="arabicPeriod"/>
            </a:pPr>
            <a:r>
              <a:rPr lang="en-US" dirty="0"/>
              <a:t>Consider having student partners as a co leads as a </a:t>
            </a:r>
            <a:r>
              <a:rPr lang="en-US" dirty="0" err="1"/>
              <a:t>requirment</a:t>
            </a:r>
            <a:endParaRPr lang="en-US" dirty="0"/>
          </a:p>
        </p:txBody>
      </p:sp>
    </p:spTree>
    <p:extLst>
      <p:ext uri="{BB962C8B-B14F-4D97-AF65-F5344CB8AC3E}">
        <p14:creationId xmlns:p14="http://schemas.microsoft.com/office/powerpoint/2010/main" val="388269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B3CD1-9510-ED4B-89D2-0BE751C4C4C5}"/>
              </a:ext>
            </a:extLst>
          </p:cNvPr>
          <p:cNvSpPr>
            <a:spLocks noGrp="1"/>
          </p:cNvSpPr>
          <p:nvPr>
            <p:ph type="title"/>
          </p:nvPr>
        </p:nvSpPr>
        <p:spPr/>
        <p:txBody>
          <a:bodyPr/>
          <a:lstStyle/>
          <a:p>
            <a:r>
              <a:rPr lang="en-US" dirty="0"/>
              <a:t>Lesson 2: Research Outputs</a:t>
            </a:r>
          </a:p>
        </p:txBody>
      </p:sp>
      <p:sp>
        <p:nvSpPr>
          <p:cNvPr id="3" name="Content Placeholder 2">
            <a:extLst>
              <a:ext uri="{FF2B5EF4-FFF2-40B4-BE49-F238E27FC236}">
                <a16:creationId xmlns:a16="http://schemas.microsoft.com/office/drawing/2014/main" id="{8026C8EF-FC16-8546-A857-CE3E3128327E}"/>
              </a:ext>
            </a:extLst>
          </p:cNvPr>
          <p:cNvSpPr>
            <a:spLocks noGrp="1"/>
          </p:cNvSpPr>
          <p:nvPr>
            <p:ph idx="1"/>
          </p:nvPr>
        </p:nvSpPr>
        <p:spPr/>
        <p:txBody>
          <a:bodyPr/>
          <a:lstStyle/>
          <a:p>
            <a:pPr marL="0" indent="0">
              <a:buNone/>
            </a:pPr>
            <a:r>
              <a:rPr lang="en-US" i="1" dirty="0"/>
              <a:t>“Important not to assume that we already know what the barriers are” – student participation in research often asks 1-2 students what the issues are, it’s important not to assume they have all the answers. Equally as important, to not assume we can all speak for all students.</a:t>
            </a:r>
          </a:p>
          <a:p>
            <a:pPr marL="0" indent="0">
              <a:buNone/>
            </a:pPr>
            <a:endParaRPr lang="en-US" i="1" dirty="0"/>
          </a:p>
          <a:p>
            <a:pPr marL="0" indent="0">
              <a:buNone/>
            </a:pPr>
            <a:r>
              <a:rPr lang="en-US" i="1" dirty="0"/>
              <a:t>Tips:</a:t>
            </a:r>
          </a:p>
          <a:p>
            <a:pPr marL="514350" indent="-514350">
              <a:buAutoNum type="arabicPeriod"/>
            </a:pPr>
            <a:r>
              <a:rPr lang="en-US" i="1" dirty="0"/>
              <a:t>Create wide consultation around the subjects of research funding</a:t>
            </a:r>
          </a:p>
        </p:txBody>
      </p:sp>
    </p:spTree>
    <p:extLst>
      <p:ext uri="{BB962C8B-B14F-4D97-AF65-F5344CB8AC3E}">
        <p14:creationId xmlns:p14="http://schemas.microsoft.com/office/powerpoint/2010/main" val="2918115194"/>
      </p:ext>
    </p:extLst>
  </p:cSld>
  <p:clrMapOvr>
    <a:masterClrMapping/>
  </p:clrMapOvr>
</p:sld>
</file>

<file path=ppt/theme/theme1.xml><?xml version="1.0" encoding="utf-8"?>
<a:theme xmlns:a="http://schemas.openxmlformats.org/drawingml/2006/main" name="DappledVTI">
  <a:themeElements>
    <a:clrScheme name="AnalogousFromLightSeedLeftStep">
      <a:dk1>
        <a:srgbClr val="000000"/>
      </a:dk1>
      <a:lt1>
        <a:srgbClr val="FFFFFF"/>
      </a:lt1>
      <a:dk2>
        <a:srgbClr val="243241"/>
      </a:dk2>
      <a:lt2>
        <a:srgbClr val="E8E5E2"/>
      </a:lt2>
      <a:accent1>
        <a:srgbClr val="8AA4C0"/>
      </a:accent1>
      <a:accent2>
        <a:srgbClr val="78AAB0"/>
      </a:accent2>
      <a:accent3>
        <a:srgbClr val="81AA9D"/>
      </a:accent3>
      <a:accent4>
        <a:srgbClr val="77AF86"/>
      </a:accent4>
      <a:accent5>
        <a:srgbClr val="87AB81"/>
      </a:accent5>
      <a:accent6>
        <a:srgbClr val="92A973"/>
      </a:accent6>
      <a:hlink>
        <a:srgbClr val="9B7E5E"/>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43</TotalTime>
  <Words>912</Words>
  <Application>Microsoft Macintosh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 LT Pro</vt:lpstr>
      <vt:lpstr>AvenirNext LT Pro Medium</vt:lpstr>
      <vt:lpstr>Sabon Next LT</vt:lpstr>
      <vt:lpstr>DappledVTI</vt:lpstr>
      <vt:lpstr>Lessons Learned &amp; How to have your voice heard as a student partner in Research </vt:lpstr>
      <vt:lpstr>Who am I?</vt:lpstr>
      <vt:lpstr>Menti.com</vt:lpstr>
      <vt:lpstr>Introduction</vt:lpstr>
      <vt:lpstr>Identifying barriers to inclusion</vt:lpstr>
      <vt:lpstr>Target Groups</vt:lpstr>
      <vt:lpstr>Menti.com</vt:lpstr>
      <vt:lpstr>Lesson 1: Project/Research Design Design</vt:lpstr>
      <vt:lpstr>Lesson 2: Research Outputs</vt:lpstr>
      <vt:lpstr>Lesson 3: Student Opportunities</vt:lpstr>
      <vt:lpstr>Lesson 4: Funding &amp; payments</vt:lpstr>
      <vt:lpstr>Lesson 5: Survey/Research Fatigue</vt:lpstr>
      <vt:lpstr>Lesson 6: Student Voice</vt:lpstr>
      <vt:lpstr>Lesson 7: Power dynamics</vt:lpstr>
      <vt:lpstr>Lesson 8: Next Steps</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 &amp; How to have your voice heard as a student partner in Research </dc:title>
  <dc:creator>KEIGHRON, CAMERON</dc:creator>
  <cp:lastModifiedBy>KEIGHRON, CAMERON</cp:lastModifiedBy>
  <cp:revision>2</cp:revision>
  <dcterms:created xsi:type="dcterms:W3CDTF">2022-03-10T10:22:09Z</dcterms:created>
  <dcterms:modified xsi:type="dcterms:W3CDTF">2022-03-10T11:05:34Z</dcterms:modified>
</cp:coreProperties>
</file>